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ontserrat Black"/>
      <p:bold r:id="rId35"/>
      <p:boldItalic r:id="rId36"/>
    </p:embeddedFont>
    <p:embeddedFont>
      <p:font typeface="Hind Siliguri Light"/>
      <p:regular r:id="rId37"/>
      <p:bold r:id="rId38"/>
    </p:embeddedFont>
    <p:embeddedFont>
      <p:font typeface="Helvetica Neue"/>
      <p:regular r:id="rId39"/>
      <p:bold r:id="rId40"/>
      <p:italic r:id="rId41"/>
      <p:boldItalic r:id="rId42"/>
    </p:embeddedFont>
    <p:embeddedFont>
      <p:font typeface="Montserrat ExtraBold"/>
      <p:bold r:id="rId43"/>
      <p:boldItalic r:id="rId44"/>
    </p:embeddedFont>
    <p:embeddedFont>
      <p:font typeface="Hind Siliguri Medium"/>
      <p:regular r:id="rId45"/>
      <p:bold r:id="rId46"/>
    </p:embeddedFont>
    <p:embeddedFont>
      <p:font typeface="Hind Siliguri"/>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5.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7.xml"/><Relationship Id="rId44" Type="http://schemas.openxmlformats.org/officeDocument/2006/relationships/font" Target="fonts/MontserratExtraBold-boldItalic.fntdata"/><Relationship Id="rId21" Type="http://schemas.openxmlformats.org/officeDocument/2006/relationships/slide" Target="slides/slide16.xml"/><Relationship Id="rId43" Type="http://schemas.openxmlformats.org/officeDocument/2006/relationships/font" Target="fonts/MontserratExtraBold-bold.fntdata"/><Relationship Id="rId24" Type="http://schemas.openxmlformats.org/officeDocument/2006/relationships/slide" Target="slides/slide19.xml"/><Relationship Id="rId46" Type="http://schemas.openxmlformats.org/officeDocument/2006/relationships/font" Target="fonts/HindSiliguriMedium-bold.fntdata"/><Relationship Id="rId23" Type="http://schemas.openxmlformats.org/officeDocument/2006/relationships/slide" Target="slides/slide18.xml"/><Relationship Id="rId45" Type="http://schemas.openxmlformats.org/officeDocument/2006/relationships/font" Target="fonts/HindSiliguri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HindSiliguri-bold.fntdata"/><Relationship Id="rId25" Type="http://schemas.openxmlformats.org/officeDocument/2006/relationships/slide" Target="slides/slide20.xml"/><Relationship Id="rId47" Type="http://schemas.openxmlformats.org/officeDocument/2006/relationships/font" Target="fonts/HindSiliguri-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lack-bold.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indSiliguriLight-regular.fntdata"/><Relationship Id="rId14" Type="http://schemas.openxmlformats.org/officeDocument/2006/relationships/slide" Target="slides/slide9.xml"/><Relationship Id="rId36" Type="http://schemas.openxmlformats.org/officeDocument/2006/relationships/font" Target="fonts/MontserratBlack-boldItalic.fntdata"/><Relationship Id="rId17" Type="http://schemas.openxmlformats.org/officeDocument/2006/relationships/slide" Target="slides/slide12.xml"/><Relationship Id="rId39" Type="http://schemas.openxmlformats.org/officeDocument/2006/relationships/font" Target="fonts/HelveticaNeue-regular.fntdata"/><Relationship Id="rId16" Type="http://schemas.openxmlformats.org/officeDocument/2006/relationships/slide" Target="slides/slide11.xml"/><Relationship Id="rId38" Type="http://schemas.openxmlformats.org/officeDocument/2006/relationships/font" Target="fonts/HindSiliguri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0aab1bcd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a0aab1bcd8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0aab1bcd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a0aab1bcd8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a0aab1bcd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1a0aab1bcd8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9814b32ed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9814b32ed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0aab1bcd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a0aab1bcd8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9814b32ed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9814b32ed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a0aab1bcd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a0aab1bcd8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a0aab1bcd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a0aab1bcd8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a0aab1bcd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a0aab1bcd8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a0aab1bcd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1a0aab1bcd8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9814b32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9814b32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a0aab1bcd8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1a0aab1bcd8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9814b32ed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9814b32ed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a0aab1bcd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a0aab1bcd8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0aab1bcd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a0aab1bcd8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a0aab1bcd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1a0aab1bcd8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a0aab1bcd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a0aab1bcd8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9d13a063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9d13a063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9d13a063b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9d13a063b4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a0aab1bcd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1a0aab1bcd8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42332634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14233263495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9105e321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99105e321d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a0aab1bc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a0aab1bcd8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9814b32e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9814b32e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0aab1bc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1a0aab1bcd8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0aab1bcd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a0aab1bcd8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0aab1bcd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1a0aab1bcd8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814b32e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814b32e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1">
  <p:cSld name="Separata 0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53" name="Google Shape;53;p14"/>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4" name="Google Shape;54;p14"/>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Blanca">
  <p:cSld name="1_Contenido Blanca">
    <p:spTree>
      <p:nvGrpSpPr>
        <p:cNvPr id="57" name="Shape 57"/>
        <p:cNvGrpSpPr/>
        <p:nvPr/>
      </p:nvGrpSpPr>
      <p:grpSpPr>
        <a:xfrm>
          <a:off x="0" y="0"/>
          <a:ext cx="0" cy="0"/>
          <a:chOff x="0" y="0"/>
          <a:chExt cx="0" cy="0"/>
        </a:xfrm>
      </p:grpSpPr>
      <p:sp>
        <p:nvSpPr>
          <p:cNvPr id="58" name="Google Shape;58;p15"/>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0000"/>
              </a:buClr>
              <a:buSzPts val="1900"/>
              <a:buFont typeface="Hind Siliguri Light"/>
              <a:buNone/>
              <a:defRPr b="1" i="0" sz="1500" u="none" cap="none" strike="noStrike">
                <a:solidFill>
                  <a:srgbClr val="000000"/>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i="0" sz="900" u="none" cap="none" strike="noStrike">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3" name="Google Shape;63;p16"/>
          <p:cNvSpPr txBox="1"/>
          <p:nvPr>
            <p:ph idx="1" type="body"/>
          </p:nvPr>
        </p:nvSpPr>
        <p:spPr>
          <a:xfrm>
            <a:off x="685800" y="2564529"/>
            <a:ext cx="8731406"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7000"/>
              <a:buFont typeface="Hind Siliguri"/>
              <a:buNone/>
              <a:defRPr b="1" i="0" sz="56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2" type="body"/>
          </p:nvPr>
        </p:nvSpPr>
        <p:spPr>
          <a:xfrm>
            <a:off x="685800" y="3813263"/>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7000"/>
              <a:buFont typeface="Hind Siliguri"/>
              <a:buNone/>
              <a:defRPr b="1" i="0" sz="56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65" name="Google Shape;65;p16"/>
          <p:cNvPicPr preferRelativeResize="0"/>
          <p:nvPr/>
        </p:nvPicPr>
        <p:blipFill rotWithShape="1">
          <a:blip r:embed="rId3">
            <a:alphaModFix/>
          </a:blip>
          <a:srcRect b="0" l="0" r="0" t="0"/>
          <a:stretch/>
        </p:blipFill>
        <p:spPr>
          <a:xfrm>
            <a:off x="685800" y="685800"/>
            <a:ext cx="1866436" cy="7338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2">
  <p:cSld name="Separata 0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68" name="Google Shape;68;p17"/>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9" name="Google Shape;69;p17"/>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0" name="Google Shape;70;p17"/>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3">
  <p:cSld name="Separata 03">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5" name="Google Shape;75;p18"/>
          <p:cNvSpPr/>
          <p:nvPr/>
        </p:nvSpPr>
        <p:spPr>
          <a:xfrm>
            <a:off x="0" y="2479418"/>
            <a:ext cx="9144000" cy="184666"/>
          </a:xfrm>
          <a:prstGeom prst="rect">
            <a:avLst/>
          </a:prstGeom>
          <a:solidFill>
            <a:schemeClr val="dk1">
              <a:alpha val="8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6" name="Google Shape;76;p18"/>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77" name="Google Shape;77;p18"/>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78" name="Google Shape;78;p18"/>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9" name="Google Shape;79;p18"/>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4">
  <p:cSld name="Separata 0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2" name="Google Shape;82;p19"/>
          <p:cNvSpPr/>
          <p:nvPr/>
        </p:nvSpPr>
        <p:spPr>
          <a:xfrm>
            <a:off x="0" y="2479418"/>
            <a:ext cx="9144000" cy="184666"/>
          </a:xfrm>
          <a:prstGeom prst="rect">
            <a:avLst/>
          </a:prstGeom>
          <a:solidFill>
            <a:schemeClr val="dk1">
              <a:alpha val="819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 name="Google Shape;83;p19"/>
          <p:cNvSpPr txBox="1"/>
          <p:nvPr>
            <p:ph idx="1"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pic>
        <p:nvPicPr>
          <p:cNvPr id="84" name="Google Shape;84;p19"/>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85" name="Google Shape;85;p19"/>
          <p:cNvSpPr txBox="1"/>
          <p:nvPr>
            <p:ph idx="2"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9"/>
          <p:cNvSpPr txBox="1"/>
          <p:nvPr>
            <p:ph idx="3"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a 05">
  <p:cSld name="Separata 0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510602" y="2707741"/>
            <a:ext cx="38521" cy="211597"/>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chemeClr val="dk1"/>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89" name="Google Shape;89;p20"/>
          <p:cNvSpPr/>
          <p:nvPr/>
        </p:nvSpPr>
        <p:spPr>
          <a:xfrm>
            <a:off x="0" y="2479418"/>
            <a:ext cx="9144000" cy="184666"/>
          </a:xfrm>
          <a:prstGeom prst="rect">
            <a:avLst/>
          </a:prstGeom>
          <a:solidFill>
            <a:schemeClr val="dk1">
              <a:alpha val="65882"/>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0" name="Google Shape;90;p20"/>
          <p:cNvPicPr preferRelativeResize="0"/>
          <p:nvPr/>
        </p:nvPicPr>
        <p:blipFill rotWithShape="1">
          <a:blip r:embed="rId3">
            <a:alphaModFix/>
          </a:blip>
          <a:srcRect b="0" l="0" r="0" t="0"/>
          <a:stretch/>
        </p:blipFill>
        <p:spPr>
          <a:xfrm>
            <a:off x="685800" y="685800"/>
            <a:ext cx="471140" cy="733890"/>
          </a:xfrm>
          <a:prstGeom prst="rect">
            <a:avLst/>
          </a:prstGeom>
          <a:noFill/>
          <a:ln>
            <a:noFill/>
          </a:ln>
        </p:spPr>
      </p:pic>
      <p:sp>
        <p:nvSpPr>
          <p:cNvPr id="91" name="Google Shape;91;p20"/>
          <p:cNvSpPr txBox="1"/>
          <p:nvPr>
            <p:ph idx="1" type="body"/>
          </p:nvPr>
        </p:nvSpPr>
        <p:spPr>
          <a:xfrm>
            <a:off x="685800" y="2571750"/>
            <a:ext cx="6809015" cy="1310237"/>
          </a:xfrm>
          <a:prstGeom prst="rect">
            <a:avLst/>
          </a:prstGeom>
          <a:noFill/>
          <a:ln>
            <a:noFill/>
          </a:ln>
        </p:spPr>
        <p:txBody>
          <a:bodyPr anchorCtr="0" anchor="b" bIns="34275" lIns="68575" spcFirstLastPara="1" rIns="68575" wrap="square" tIns="34275">
            <a:noAutofit/>
          </a:bodyPr>
          <a:lstStyle>
            <a:lvl1pPr indent="-228600" lvl="0" marL="457200" marR="0" rtl="0" algn="l">
              <a:lnSpc>
                <a:spcPct val="80000"/>
              </a:lnSpc>
              <a:spcBef>
                <a:spcPts val="2200"/>
              </a:spcBef>
              <a:spcAft>
                <a:spcPts val="0"/>
              </a:spcAft>
              <a:buClr>
                <a:schemeClr val="lt1"/>
              </a:buClr>
              <a:buSzPts val="8400"/>
              <a:buFont typeface="Hind Siliguri"/>
              <a:buNone/>
              <a:defRPr b="0" i="0" sz="68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0"/>
          <p:cNvSpPr txBox="1"/>
          <p:nvPr>
            <p:ph idx="2" type="body"/>
          </p:nvPr>
        </p:nvSpPr>
        <p:spPr>
          <a:xfrm>
            <a:off x="685800" y="3804694"/>
            <a:ext cx="6809015" cy="87923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0000"/>
              </a:lnSpc>
              <a:spcBef>
                <a:spcPts val="2200"/>
              </a:spcBef>
              <a:spcAft>
                <a:spcPts val="0"/>
              </a:spcAft>
              <a:buClr>
                <a:srgbClr val="00B2AD"/>
              </a:buClr>
              <a:buSzPts val="8400"/>
              <a:buFont typeface="Hind Siliguri"/>
              <a:buNone/>
              <a:defRPr b="0" i="0" sz="68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0"/>
          <p:cNvSpPr txBox="1"/>
          <p:nvPr>
            <p:ph idx="3" type="body"/>
          </p:nvPr>
        </p:nvSpPr>
        <p:spPr>
          <a:xfrm>
            <a:off x="7820323" y="2834891"/>
            <a:ext cx="2647355" cy="2880122"/>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2200"/>
              </a:spcBef>
              <a:spcAft>
                <a:spcPts val="0"/>
              </a:spcAft>
              <a:buClr>
                <a:schemeClr val="lt1"/>
              </a:buClr>
              <a:buSzPts val="28100"/>
              <a:buFont typeface="Hind Siliguri"/>
              <a:buNone/>
              <a:defRPr b="1" i="0" sz="22500" u="none" cap="none" strike="noStrike">
                <a:solidFill>
                  <a:schemeClr val="lt1"/>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Negra">
  <p:cSld name="Contenido Negra">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ph idx="1" type="body"/>
          </p:nvPr>
        </p:nvSpPr>
        <p:spPr>
          <a:xfrm>
            <a:off x="342900" y="342900"/>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rgbClr val="00B2AD"/>
              </a:buClr>
              <a:buSzPts val="1900"/>
              <a:buFont typeface="Hind Siliguri"/>
              <a:buNone/>
              <a:defRPr b="1" i="0" sz="1500" u="none" cap="none" strike="noStrike">
                <a:solidFill>
                  <a:srgbClr val="00B2AD"/>
                </a:solidFill>
                <a:latin typeface="Hind Siliguri"/>
                <a:ea typeface="Hind Siliguri"/>
                <a:cs typeface="Hind Siliguri"/>
                <a:sym typeface="Hind Siliguri"/>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1"/>
          <p:cNvSpPr txBox="1"/>
          <p:nvPr>
            <p:ph idx="2" type="body"/>
          </p:nvPr>
        </p:nvSpPr>
        <p:spPr>
          <a:xfrm>
            <a:off x="342900" y="593803"/>
            <a:ext cx="7935686" cy="342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2200"/>
              </a:spcBef>
              <a:spcAft>
                <a:spcPts val="0"/>
              </a:spcAft>
              <a:buClr>
                <a:schemeClr val="lt1"/>
              </a:buClr>
              <a:buSzPts val="1900"/>
              <a:buFont typeface="Hind Siliguri Light"/>
              <a:buNone/>
              <a:defRPr b="1" i="0" sz="1500" u="none" cap="none" strike="noStrike">
                <a:solidFill>
                  <a:schemeClr val="lt1"/>
                </a:solidFill>
                <a:latin typeface="Hind Siliguri Light"/>
                <a:ea typeface="Hind Siliguri Light"/>
                <a:cs typeface="Hind Siliguri Light"/>
                <a:sym typeface="Hind Siliguri Light"/>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Negra">
  <p:cSld name="Foto Negra">
    <p:bg>
      <p:bgPr>
        <a:solidFill>
          <a:schemeClr val="dk1"/>
        </a:solidFill>
      </p:bgPr>
    </p:bg>
    <p:spTree>
      <p:nvGrpSpPr>
        <p:cNvPr id="97" name="Shape 97"/>
        <p:cNvGrpSpPr/>
        <p:nvPr/>
      </p:nvGrpSpPr>
      <p:grpSpPr>
        <a:xfrm>
          <a:off x="0" y="0"/>
          <a:ext cx="0" cy="0"/>
          <a:chOff x="0" y="0"/>
          <a:chExt cx="0" cy="0"/>
        </a:xfrm>
      </p:grpSpPr>
      <p:sp>
        <p:nvSpPr>
          <p:cNvPr id="98" name="Google Shape;98;p22"/>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99" name="Google Shape;99;p22"/>
          <p:cNvSpPr/>
          <p:nvPr>
            <p:ph idx="2" type="pic"/>
          </p:nvPr>
        </p:nvSpPr>
        <p:spPr>
          <a:xfrm>
            <a:off x="1973766" y="362440"/>
            <a:ext cx="6163837" cy="4418621"/>
          </a:xfrm>
          <a:prstGeom prst="rect">
            <a:avLst/>
          </a:prstGeom>
          <a:noFill/>
          <a:ln>
            <a:noFill/>
          </a:ln>
        </p:spPr>
      </p:sp>
      <p:sp>
        <p:nvSpPr>
          <p:cNvPr id="100" name="Google Shape;100;p22"/>
          <p:cNvSpPr txBox="1"/>
          <p:nvPr>
            <p:ph idx="1" type="body"/>
          </p:nvPr>
        </p:nvSpPr>
        <p:spPr>
          <a:xfrm>
            <a:off x="411361" y="2571750"/>
            <a:ext cx="1322785" cy="2209205"/>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2200"/>
              </a:spcBef>
              <a:spcAft>
                <a:spcPts val="0"/>
              </a:spcAft>
              <a:buClr>
                <a:schemeClr val="dk1"/>
              </a:buClr>
              <a:buSzPts val="1100"/>
              <a:buFont typeface="Helvetica Neue"/>
              <a:buNone/>
              <a:defRPr b="0" i="0" sz="9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Blanca">
  <p:cSld name="Contenido + Foto Blanca">
    <p:spTree>
      <p:nvGrpSpPr>
        <p:cNvPr id="101" name="Shape 101"/>
        <p:cNvGrpSpPr/>
        <p:nvPr/>
      </p:nvGrpSpPr>
      <p:grpSpPr>
        <a:xfrm>
          <a:off x="0" y="0"/>
          <a:ext cx="0" cy="0"/>
          <a:chOff x="0" y="0"/>
          <a:chExt cx="0" cy="0"/>
        </a:xfrm>
      </p:grpSpPr>
      <p:sp>
        <p:nvSpPr>
          <p:cNvPr id="102" name="Google Shape;102;p23"/>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dk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dk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dk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dk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dk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dk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dk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dk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dk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3" name="Google Shape;103;p23"/>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 Foto Negra">
  <p:cSld name="Contenido + Foto Negra">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idx="12" type="sldNum"/>
          </p:nvPr>
        </p:nvSpPr>
        <p:spPr>
          <a:xfrm>
            <a:off x="8581389" y="4761522"/>
            <a:ext cx="256080" cy="215443"/>
          </a:xfrm>
          <a:prstGeom prst="rect">
            <a:avLst/>
          </a:prstGeom>
          <a:noFill/>
          <a:ln>
            <a:noFill/>
          </a:ln>
        </p:spPr>
        <p:txBody>
          <a:bodyPr anchorCtr="0" anchor="t" bIns="38100" lIns="38100" spcFirstLastPara="1" rIns="38100" wrap="square" tIns="38100">
            <a:spAutoFit/>
          </a:bodyPr>
          <a:lstStyle>
            <a:lvl1pPr indent="0" lvl="0" marL="0" marR="0" rtl="0" algn="l">
              <a:spcBef>
                <a:spcPts val="0"/>
              </a:spcBef>
              <a:buNone/>
              <a:defRPr b="1" sz="900">
                <a:solidFill>
                  <a:schemeClr val="lt1"/>
                </a:solidFill>
                <a:latin typeface="Hind Siliguri Light"/>
                <a:ea typeface="Hind Siliguri Light"/>
                <a:cs typeface="Hind Siliguri Light"/>
                <a:sym typeface="Hind Siliguri Light"/>
              </a:defRPr>
            </a:lvl1pPr>
            <a:lvl2pPr indent="0" lvl="1" marL="0" marR="0" rtl="0" algn="l">
              <a:spcBef>
                <a:spcPts val="0"/>
              </a:spcBef>
              <a:buNone/>
              <a:defRPr b="1" sz="900">
                <a:solidFill>
                  <a:schemeClr val="lt1"/>
                </a:solidFill>
                <a:latin typeface="Hind Siliguri Light"/>
                <a:ea typeface="Hind Siliguri Light"/>
                <a:cs typeface="Hind Siliguri Light"/>
                <a:sym typeface="Hind Siliguri Light"/>
              </a:defRPr>
            </a:lvl2pPr>
            <a:lvl3pPr indent="0" lvl="2" marL="0" marR="0" rtl="0" algn="l">
              <a:spcBef>
                <a:spcPts val="0"/>
              </a:spcBef>
              <a:buNone/>
              <a:defRPr b="1" sz="900">
                <a:solidFill>
                  <a:schemeClr val="lt1"/>
                </a:solidFill>
                <a:latin typeface="Hind Siliguri Light"/>
                <a:ea typeface="Hind Siliguri Light"/>
                <a:cs typeface="Hind Siliguri Light"/>
                <a:sym typeface="Hind Siliguri Light"/>
              </a:defRPr>
            </a:lvl3pPr>
            <a:lvl4pPr indent="0" lvl="3" marL="0" marR="0" rtl="0" algn="l">
              <a:spcBef>
                <a:spcPts val="0"/>
              </a:spcBef>
              <a:buNone/>
              <a:defRPr b="1" sz="900">
                <a:solidFill>
                  <a:schemeClr val="lt1"/>
                </a:solidFill>
                <a:latin typeface="Hind Siliguri Light"/>
                <a:ea typeface="Hind Siliguri Light"/>
                <a:cs typeface="Hind Siliguri Light"/>
                <a:sym typeface="Hind Siliguri Light"/>
              </a:defRPr>
            </a:lvl4pPr>
            <a:lvl5pPr indent="0" lvl="4" marL="0" marR="0" rtl="0" algn="l">
              <a:spcBef>
                <a:spcPts val="0"/>
              </a:spcBef>
              <a:buNone/>
              <a:defRPr b="1" sz="900">
                <a:solidFill>
                  <a:schemeClr val="lt1"/>
                </a:solidFill>
                <a:latin typeface="Hind Siliguri Light"/>
                <a:ea typeface="Hind Siliguri Light"/>
                <a:cs typeface="Hind Siliguri Light"/>
                <a:sym typeface="Hind Siliguri Light"/>
              </a:defRPr>
            </a:lvl5pPr>
            <a:lvl6pPr indent="0" lvl="5" marL="0" marR="0" rtl="0" algn="l">
              <a:spcBef>
                <a:spcPts val="0"/>
              </a:spcBef>
              <a:buNone/>
              <a:defRPr b="1" sz="900">
                <a:solidFill>
                  <a:schemeClr val="lt1"/>
                </a:solidFill>
                <a:latin typeface="Hind Siliguri Light"/>
                <a:ea typeface="Hind Siliguri Light"/>
                <a:cs typeface="Hind Siliguri Light"/>
                <a:sym typeface="Hind Siliguri Light"/>
              </a:defRPr>
            </a:lvl6pPr>
            <a:lvl7pPr indent="0" lvl="6" marL="0" marR="0" rtl="0" algn="l">
              <a:spcBef>
                <a:spcPts val="0"/>
              </a:spcBef>
              <a:buNone/>
              <a:defRPr b="1" sz="900">
                <a:solidFill>
                  <a:schemeClr val="lt1"/>
                </a:solidFill>
                <a:latin typeface="Hind Siliguri Light"/>
                <a:ea typeface="Hind Siliguri Light"/>
                <a:cs typeface="Hind Siliguri Light"/>
                <a:sym typeface="Hind Siliguri Light"/>
              </a:defRPr>
            </a:lvl7pPr>
            <a:lvl8pPr indent="0" lvl="7" marL="0" marR="0" rtl="0" algn="l">
              <a:spcBef>
                <a:spcPts val="0"/>
              </a:spcBef>
              <a:buNone/>
              <a:defRPr b="1" sz="900">
                <a:solidFill>
                  <a:schemeClr val="lt1"/>
                </a:solidFill>
                <a:latin typeface="Hind Siliguri Light"/>
                <a:ea typeface="Hind Siliguri Light"/>
                <a:cs typeface="Hind Siliguri Light"/>
                <a:sym typeface="Hind Siliguri Light"/>
              </a:defRPr>
            </a:lvl8pPr>
            <a:lvl9pPr indent="0" lvl="8" marL="0" marR="0" rtl="0" algn="l">
              <a:spcBef>
                <a:spcPts val="0"/>
              </a:spcBef>
              <a:buNone/>
              <a:defRPr b="1" sz="900">
                <a:solidFill>
                  <a:schemeClr val="lt1"/>
                </a:solidFill>
                <a:latin typeface="Hind Siliguri Light"/>
                <a:ea typeface="Hind Siliguri Light"/>
                <a:cs typeface="Hind Siliguri Light"/>
                <a:sym typeface="Hind Siliguri Light"/>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24"/>
          <p:cNvSpPr/>
          <p:nvPr>
            <p:ph idx="2" type="pic"/>
          </p:nvPr>
        </p:nvSpPr>
        <p:spPr>
          <a:xfrm>
            <a:off x="347440" y="362440"/>
            <a:ext cx="2400300" cy="441998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cias">
  <p:cSld name="Gracias">
    <p:bg>
      <p:bgPr>
        <a:solidFill>
          <a:schemeClr val="dk1"/>
        </a:solidFill>
      </p:bgPr>
    </p:bg>
    <p:spTree>
      <p:nvGrpSpPr>
        <p:cNvPr id="107" name="Shape 107"/>
        <p:cNvGrpSpPr/>
        <p:nvPr/>
      </p:nvGrpSpPr>
      <p:grpSpPr>
        <a:xfrm>
          <a:off x="0" y="0"/>
          <a:ext cx="0" cy="0"/>
          <a:chOff x="0" y="0"/>
          <a:chExt cx="0" cy="0"/>
        </a:xfrm>
      </p:grpSpPr>
      <p:sp>
        <p:nvSpPr>
          <p:cNvPr id="108" name="Google Shape;108;p25"/>
          <p:cNvSpPr txBox="1"/>
          <p:nvPr/>
        </p:nvSpPr>
        <p:spPr>
          <a:xfrm>
            <a:off x="3679008" y="2263973"/>
            <a:ext cx="1785985" cy="615554"/>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b="1" lang="es" sz="3800">
                <a:solidFill>
                  <a:schemeClr val="lt1"/>
                </a:solidFill>
                <a:latin typeface="Hind Siliguri Light"/>
                <a:ea typeface="Hind Siliguri Light"/>
                <a:cs typeface="Hind Siliguri Light"/>
                <a:sym typeface="Hind Siliguri Light"/>
              </a:rPr>
              <a:t>¡Gracias!</a:t>
            </a:r>
            <a:endParaRPr b="1" sz="3800">
              <a:solidFill>
                <a:schemeClr val="lt1"/>
              </a:solidFill>
              <a:latin typeface="Hind Siliguri Light"/>
              <a:ea typeface="Hind Siliguri Light"/>
              <a:cs typeface="Hind Siliguri Light"/>
              <a:sym typeface="Hind Siliguri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Cierre">
    <p:bg>
      <p:bgPr>
        <a:solidFill>
          <a:schemeClr val="dk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9.jp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9.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5" name="Google Shape;11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Bloque 6</a:t>
            </a:r>
            <a:endParaRPr sz="3000">
              <a:solidFill>
                <a:srgbClr val="EFF1BF"/>
              </a:solidFill>
              <a:latin typeface="Montserrat ExtraBold"/>
              <a:ea typeface="Montserrat ExtraBold"/>
              <a:cs typeface="Montserrat ExtraBold"/>
              <a:sym typeface="Montserrat ExtraBold"/>
            </a:endParaRPr>
          </a:p>
        </p:txBody>
      </p:sp>
      <p:cxnSp>
        <p:nvCxnSpPr>
          <p:cNvPr id="118" name="Google Shape;118;p2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19" name="Google Shape;119;p2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20" name="Google Shape;120;p2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21" name="Google Shape;121;p27"/>
          <p:cNvSpPr txBox="1"/>
          <p:nvPr/>
        </p:nvSpPr>
        <p:spPr>
          <a:xfrm>
            <a:off x="311700" y="283192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EFF1BF"/>
                </a:solidFill>
                <a:latin typeface="Montserrat ExtraBold"/>
                <a:ea typeface="Montserrat ExtraBold"/>
                <a:cs typeface="Montserrat ExtraBold"/>
                <a:sym typeface="Montserrat ExtraBold"/>
              </a:rPr>
              <a:t>Clases y objetos</a:t>
            </a:r>
            <a:endParaRPr sz="2200">
              <a:solidFill>
                <a:srgbClr val="EFF1BF"/>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26" name="Google Shape;226;p3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27" name="Google Shape;227;p3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28" name="Google Shape;228;p3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29" name="Google Shape;229;p3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30" name="Google Shape;230;p3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31" name="Google Shape;231;p3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Métodos</a:t>
            </a:r>
            <a:endParaRPr sz="2400">
              <a:latin typeface="Hind Siliguri Medium"/>
              <a:ea typeface="Hind Siliguri Medium"/>
              <a:cs typeface="Hind Siliguri Medium"/>
              <a:sym typeface="Hind Siliguri Medium"/>
            </a:endParaRPr>
          </a:p>
        </p:txBody>
      </p:sp>
      <p:sp>
        <p:nvSpPr>
          <p:cNvPr id="232" name="Google Shape;232;p36"/>
          <p:cNvSpPr txBox="1"/>
          <p:nvPr/>
        </p:nvSpPr>
        <p:spPr>
          <a:xfrm>
            <a:off x="463500" y="2050263"/>
            <a:ext cx="40830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Existe un método especial que se ejecuta cuando creamos una instancia de un objeto. Este método es __init__ y nos permite asignar atributos y realizar operaciones con el objeto en el momento de su creación. También es ampliamente conocido como el constructor.</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__init__ es el constructor de su clase donde se crea una nueva instancia de la clase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Todas las clases tienen una función llamada __init__(), que siempre se ejecuta cuando se inicia la clase.</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En nuestro caso, el valor de x se inicializa a</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233" name="Google Shape;233;p36"/>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Constructor</a:t>
            </a:r>
            <a:endParaRPr sz="2000">
              <a:solidFill>
                <a:srgbClr val="00B2AD"/>
              </a:solidFill>
              <a:latin typeface="Hind Siliguri Medium"/>
              <a:ea typeface="Hind Siliguri Medium"/>
              <a:cs typeface="Hind Siliguri Medium"/>
              <a:sym typeface="Hind Siliguri Medium"/>
            </a:endParaRPr>
          </a:p>
        </p:txBody>
      </p:sp>
      <p:pic>
        <p:nvPicPr>
          <p:cNvPr descr="Texto&#10;&#10;Descripción generada automáticamente" id="234" name="Google Shape;234;p36"/>
          <p:cNvPicPr preferRelativeResize="0"/>
          <p:nvPr/>
        </p:nvPicPr>
        <p:blipFill rotWithShape="1">
          <a:blip r:embed="rId6">
            <a:alphaModFix/>
          </a:blip>
          <a:srcRect b="0" l="0" r="0" t="0"/>
          <a:stretch/>
        </p:blipFill>
        <p:spPr>
          <a:xfrm>
            <a:off x="5045261" y="2050277"/>
            <a:ext cx="3345362" cy="14245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7"/>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40" name="Google Shape;240;p37"/>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41" name="Google Shape;241;p37"/>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42" name="Google Shape;242;p37"/>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43" name="Google Shape;243;p37"/>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44" name="Google Shape;244;p37"/>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45" name="Google Shape;245;p37"/>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Métodos</a:t>
            </a:r>
            <a:endParaRPr sz="2400">
              <a:latin typeface="Hind Siliguri Medium"/>
              <a:ea typeface="Hind Siliguri Medium"/>
              <a:cs typeface="Hind Siliguri Medium"/>
              <a:sym typeface="Hind Siliguri Medium"/>
            </a:endParaRPr>
          </a:p>
        </p:txBody>
      </p:sp>
      <p:sp>
        <p:nvSpPr>
          <p:cNvPr id="246" name="Google Shape;246;p37"/>
          <p:cNvSpPr txBox="1"/>
          <p:nvPr/>
        </p:nvSpPr>
        <p:spPr>
          <a:xfrm>
            <a:off x="463500" y="2050263"/>
            <a:ext cx="4083000" cy="16707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Los métodos en los objetos son funciones que pertenecen al objeto y que permiten realizar operaciones.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Los métodos se definen de la misma manera que las funciones.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Para definir un método con def .</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El parámetro self es una referencia a la instancia actual de la clase, y se utiliza para acceder a las variables que pertenecen a la clase.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247" name="Google Shape;247;p37"/>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¿Cómo crear un método?</a:t>
            </a:r>
            <a:endParaRPr sz="2000">
              <a:solidFill>
                <a:srgbClr val="00B2AD"/>
              </a:solidFill>
              <a:latin typeface="Hind Siliguri Medium"/>
              <a:ea typeface="Hind Siliguri Medium"/>
              <a:cs typeface="Hind Siliguri Medium"/>
              <a:sym typeface="Hind Siliguri Medium"/>
            </a:endParaRPr>
          </a:p>
        </p:txBody>
      </p:sp>
      <p:pic>
        <p:nvPicPr>
          <p:cNvPr descr="Interfaz de usuario gráfica, Texto, Aplicación, Correo electrónico&#10;&#10;Descripción generada automáticamente" id="248" name="Google Shape;248;p37"/>
          <p:cNvPicPr preferRelativeResize="0"/>
          <p:nvPr/>
        </p:nvPicPr>
        <p:blipFill rotWithShape="1">
          <a:blip r:embed="rId6">
            <a:alphaModFix/>
          </a:blip>
          <a:srcRect b="0" l="0" r="0" t="0"/>
          <a:stretch/>
        </p:blipFill>
        <p:spPr>
          <a:xfrm>
            <a:off x="5208271" y="2074053"/>
            <a:ext cx="2891775" cy="162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54" name="Google Shape;254;p3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55" name="Google Shape;255;p3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56" name="Google Shape;256;p3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57" name="Google Shape;257;p3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58" name="Google Shape;258;p3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59" name="Google Shape;259;p3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Métodos</a:t>
            </a:r>
            <a:endParaRPr sz="2400">
              <a:latin typeface="Hind Siliguri Medium"/>
              <a:ea typeface="Hind Siliguri Medium"/>
              <a:cs typeface="Hind Siliguri Medium"/>
              <a:sym typeface="Hind Siliguri Medium"/>
            </a:endParaRPr>
          </a:p>
        </p:txBody>
      </p:sp>
      <p:sp>
        <p:nvSpPr>
          <p:cNvPr id="260" name="Google Shape;260;p38"/>
          <p:cNvSpPr txBox="1"/>
          <p:nvPr/>
        </p:nvSpPr>
        <p:spPr>
          <a:xfrm>
            <a:off x="463500" y="2050263"/>
            <a:ext cx="4083000" cy="16707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Los métodos de clase (estáticos) pueden definirse utilizando el decorador @staticmethod.</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Estos métodos no tienen self como primer argumento.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261" name="Google Shape;261;p38"/>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Métodos estáticos</a:t>
            </a:r>
            <a:endParaRPr sz="2000">
              <a:solidFill>
                <a:srgbClr val="00B2AD"/>
              </a:solidFill>
              <a:latin typeface="Hind Siliguri Medium"/>
              <a:ea typeface="Hind Siliguri Medium"/>
              <a:cs typeface="Hind Siliguri Medium"/>
              <a:sym typeface="Hind Siliguri Medium"/>
            </a:endParaRPr>
          </a:p>
        </p:txBody>
      </p:sp>
      <p:pic>
        <p:nvPicPr>
          <p:cNvPr descr="Interfaz de usuario gráfica, Texto, Aplicación, Correo electrónico&#10;&#10;Descripción generada automáticamente" id="262" name="Google Shape;262;p38"/>
          <p:cNvPicPr preferRelativeResize="0"/>
          <p:nvPr/>
        </p:nvPicPr>
        <p:blipFill rotWithShape="1">
          <a:blip r:embed="rId6">
            <a:alphaModFix/>
          </a:blip>
          <a:srcRect b="0" l="0" r="0" t="0"/>
          <a:stretch/>
        </p:blipFill>
        <p:spPr>
          <a:xfrm>
            <a:off x="4974374" y="1309601"/>
            <a:ext cx="3167550" cy="2985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9"/>
          <p:cNvPicPr preferRelativeResize="0"/>
          <p:nvPr/>
        </p:nvPicPr>
        <p:blipFill rotWithShape="1">
          <a:blip r:embed="rId3">
            <a:alphaModFix/>
          </a:blip>
          <a:srcRect b="7502" l="0" r="0" t="2755"/>
          <a:stretch/>
        </p:blipFill>
        <p:spPr>
          <a:xfrm>
            <a:off x="0" y="0"/>
            <a:ext cx="9144000" cy="5143499"/>
          </a:xfrm>
          <a:prstGeom prst="rect">
            <a:avLst/>
          </a:prstGeom>
          <a:noFill/>
          <a:ln>
            <a:noFill/>
          </a:ln>
        </p:spPr>
      </p:pic>
      <p:sp>
        <p:nvSpPr>
          <p:cNvPr id="268" name="Google Shape;268;p39"/>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Comparaciones y Operaciones</a:t>
            </a:r>
            <a:endParaRPr sz="3000">
              <a:solidFill>
                <a:srgbClr val="EFF1BF"/>
              </a:solidFill>
              <a:latin typeface="Montserrat ExtraBold"/>
              <a:ea typeface="Montserrat ExtraBold"/>
              <a:cs typeface="Montserrat ExtraBold"/>
              <a:sym typeface="Montserrat ExtraBold"/>
            </a:endParaRPr>
          </a:p>
        </p:txBody>
      </p:sp>
      <p:cxnSp>
        <p:nvCxnSpPr>
          <p:cNvPr id="269" name="Google Shape;269;p39"/>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270" name="Google Shape;270;p39"/>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71" name="Google Shape;271;p39"/>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72" name="Google Shape;272;p39"/>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4</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78" name="Google Shape;278;p4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79" name="Google Shape;279;p4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80" name="Google Shape;280;p4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81" name="Google Shape;281;p4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82" name="Google Shape;282;p4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83" name="Google Shape;283;p4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Comparaciones y operaciones</a:t>
            </a:r>
            <a:endParaRPr sz="2400">
              <a:latin typeface="Hind Siliguri Medium"/>
              <a:ea typeface="Hind Siliguri Medium"/>
              <a:cs typeface="Hind Siliguri Medium"/>
              <a:sym typeface="Hind Siliguri Medium"/>
            </a:endParaRPr>
          </a:p>
        </p:txBody>
      </p:sp>
      <p:sp>
        <p:nvSpPr>
          <p:cNvPr id="284" name="Google Shape;284;p40"/>
          <p:cNvSpPr txBox="1"/>
          <p:nvPr/>
        </p:nvSpPr>
        <p:spPr>
          <a:xfrm>
            <a:off x="463500" y="902450"/>
            <a:ext cx="43779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Si se realiza una comparación u operación entre objetos, Python no sabe cómo operar si no se le indica. Por ello, hay que declarar estos métodos en las clases si va a necesitar ser utilizado.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pic>
        <p:nvPicPr>
          <p:cNvPr id="285" name="Google Shape;285;p40"/>
          <p:cNvPicPr preferRelativeResize="0"/>
          <p:nvPr/>
        </p:nvPicPr>
        <p:blipFill rotWithShape="1">
          <a:blip r:embed="rId6">
            <a:alphaModFix/>
          </a:blip>
          <a:srcRect b="0" l="0" r="0" t="0"/>
          <a:stretch/>
        </p:blipFill>
        <p:spPr>
          <a:xfrm>
            <a:off x="5088415" y="1333025"/>
            <a:ext cx="3505686" cy="2408184"/>
          </a:xfrm>
          <a:prstGeom prst="rect">
            <a:avLst/>
          </a:prstGeom>
          <a:noFill/>
          <a:ln>
            <a:noFill/>
          </a:ln>
        </p:spPr>
      </p:pic>
      <p:pic>
        <p:nvPicPr>
          <p:cNvPr id="286" name="Google Shape;286;p40"/>
          <p:cNvPicPr preferRelativeResize="0"/>
          <p:nvPr/>
        </p:nvPicPr>
        <p:blipFill rotWithShape="1">
          <a:blip r:embed="rId7">
            <a:alphaModFix/>
          </a:blip>
          <a:srcRect b="0" l="0" r="0" t="0"/>
          <a:stretch/>
        </p:blipFill>
        <p:spPr>
          <a:xfrm>
            <a:off x="630650" y="2272076"/>
            <a:ext cx="2939387" cy="2337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1"/>
          <p:cNvPicPr preferRelativeResize="0"/>
          <p:nvPr/>
        </p:nvPicPr>
        <p:blipFill rotWithShape="1">
          <a:blip r:embed="rId3">
            <a:alphaModFix/>
          </a:blip>
          <a:srcRect b="3311" l="0" r="0" t="6954"/>
          <a:stretch/>
        </p:blipFill>
        <p:spPr>
          <a:xfrm>
            <a:off x="0" y="0"/>
            <a:ext cx="9144000" cy="5143499"/>
          </a:xfrm>
          <a:prstGeom prst="rect">
            <a:avLst/>
          </a:prstGeom>
          <a:noFill/>
          <a:ln>
            <a:noFill/>
          </a:ln>
        </p:spPr>
      </p:pic>
      <p:sp>
        <p:nvSpPr>
          <p:cNvPr id="292" name="Google Shape;292;p41"/>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Herencia</a:t>
            </a:r>
            <a:endParaRPr sz="3000">
              <a:solidFill>
                <a:srgbClr val="EFF1BF"/>
              </a:solidFill>
              <a:latin typeface="Montserrat ExtraBold"/>
              <a:ea typeface="Montserrat ExtraBold"/>
              <a:cs typeface="Montserrat ExtraBold"/>
              <a:sym typeface="Montserrat ExtraBold"/>
            </a:endParaRPr>
          </a:p>
        </p:txBody>
      </p:sp>
      <p:cxnSp>
        <p:nvCxnSpPr>
          <p:cNvPr id="293" name="Google Shape;293;p41"/>
          <p:cNvCxnSpPr/>
          <p:nvPr/>
        </p:nvCxnSpPr>
        <p:spPr>
          <a:xfrm>
            <a:off x="422625" y="2814550"/>
            <a:ext cx="5447400" cy="0"/>
          </a:xfrm>
          <a:prstGeom prst="straightConnector1">
            <a:avLst/>
          </a:prstGeom>
          <a:noFill/>
          <a:ln cap="flat" cmpd="sng" w="9525">
            <a:solidFill>
              <a:srgbClr val="00B2AD"/>
            </a:solidFill>
            <a:prstDash val="solid"/>
            <a:round/>
            <a:headEnd len="med" w="med" type="none"/>
            <a:tailEnd len="med" w="med" type="none"/>
          </a:ln>
        </p:spPr>
      </p:cxnSp>
      <p:pic>
        <p:nvPicPr>
          <p:cNvPr id="294" name="Google Shape;294;p41"/>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95" name="Google Shape;295;p41"/>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96" name="Google Shape;296;p41"/>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5</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02" name="Google Shape;302;p4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03" name="Google Shape;303;p4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04" name="Google Shape;304;p4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05" name="Google Shape;305;p4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06" name="Google Shape;306;p4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07" name="Google Shape;307;p4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Herencia</a:t>
            </a:r>
            <a:endParaRPr sz="2400">
              <a:latin typeface="Hind Siliguri Medium"/>
              <a:ea typeface="Hind Siliguri Medium"/>
              <a:cs typeface="Hind Siliguri Medium"/>
              <a:sym typeface="Hind Siliguri Medium"/>
            </a:endParaRPr>
          </a:p>
        </p:txBody>
      </p:sp>
      <p:sp>
        <p:nvSpPr>
          <p:cNvPr id="308" name="Google Shape;308;p42"/>
          <p:cNvSpPr txBox="1"/>
          <p:nvPr/>
        </p:nvSpPr>
        <p:spPr>
          <a:xfrm>
            <a:off x="463500" y="607188"/>
            <a:ext cx="8159400" cy="16707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La herencia consiste en crear una nueva clase partiendo de una clase existente, pero que añade o modifica ciertos aspectos. Se considera una buena práctica tanto para reutilizar código como para realizar generalizaciones.</a:t>
            </a:r>
            <a:endParaRPr sz="1200">
              <a:solidFill>
                <a:srgbClr val="314899"/>
              </a:solidFill>
              <a:latin typeface="Hind Siliguri Light"/>
              <a:ea typeface="Hind Siliguri Light"/>
              <a:cs typeface="Hind Siliguri Light"/>
              <a:sym typeface="Hind Siliguri Light"/>
            </a:endParaRPr>
          </a:p>
        </p:txBody>
      </p:sp>
      <p:pic>
        <p:nvPicPr>
          <p:cNvPr id="309" name="Google Shape;309;p42"/>
          <p:cNvPicPr preferRelativeResize="0"/>
          <p:nvPr/>
        </p:nvPicPr>
        <p:blipFill rotWithShape="1">
          <a:blip r:embed="rId6">
            <a:alphaModFix/>
          </a:blip>
          <a:srcRect b="0" l="0" r="0" t="0"/>
          <a:stretch/>
        </p:blipFill>
        <p:spPr>
          <a:xfrm>
            <a:off x="2606825" y="2126425"/>
            <a:ext cx="3872749" cy="2311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15" name="Google Shape;315;p4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16" name="Google Shape;316;p4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17" name="Google Shape;317;p4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18" name="Google Shape;318;p4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19" name="Google Shape;319;p4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20" name="Google Shape;320;p4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Heredar</a:t>
            </a:r>
            <a:endParaRPr sz="2400">
              <a:latin typeface="Hind Siliguri Medium"/>
              <a:ea typeface="Hind Siliguri Medium"/>
              <a:cs typeface="Hind Siliguri Medium"/>
              <a:sym typeface="Hind Siliguri Medium"/>
            </a:endParaRPr>
          </a:p>
        </p:txBody>
      </p:sp>
      <p:sp>
        <p:nvSpPr>
          <p:cNvPr id="321" name="Google Shape;321;p43"/>
          <p:cNvSpPr txBox="1"/>
          <p:nvPr/>
        </p:nvSpPr>
        <p:spPr>
          <a:xfrm>
            <a:off x="463500" y="2050263"/>
            <a:ext cx="40830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que una clase «herede» de otra, basta con indicar la clase base entre paréntesis en la definición de la clase derivada.</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322" name="Google Shape;322;p43"/>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Heredar desde una clase base</a:t>
            </a:r>
            <a:endParaRPr sz="2000">
              <a:solidFill>
                <a:srgbClr val="00B2AD"/>
              </a:solidFill>
              <a:latin typeface="Hind Siliguri Medium"/>
              <a:ea typeface="Hind Siliguri Medium"/>
              <a:cs typeface="Hind Siliguri Medium"/>
              <a:sym typeface="Hind Siliguri Medium"/>
            </a:endParaRPr>
          </a:p>
        </p:txBody>
      </p:sp>
      <p:pic>
        <p:nvPicPr>
          <p:cNvPr id="323" name="Google Shape;323;p43"/>
          <p:cNvPicPr preferRelativeResize="0"/>
          <p:nvPr/>
        </p:nvPicPr>
        <p:blipFill rotWithShape="1">
          <a:blip r:embed="rId6">
            <a:alphaModFix/>
          </a:blip>
          <a:srcRect b="0" l="0" r="0" t="0"/>
          <a:stretch/>
        </p:blipFill>
        <p:spPr>
          <a:xfrm>
            <a:off x="5398775" y="1401463"/>
            <a:ext cx="2944475" cy="3068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29" name="Google Shape;329;p4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30" name="Google Shape;330;p4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31" name="Google Shape;331;p4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32" name="Google Shape;332;p4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33" name="Google Shape;333;p4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34" name="Google Shape;334;p4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Heredar</a:t>
            </a:r>
            <a:endParaRPr sz="2400">
              <a:latin typeface="Hind Siliguri Medium"/>
              <a:ea typeface="Hind Siliguri Medium"/>
              <a:cs typeface="Hind Siliguri Medium"/>
              <a:sym typeface="Hind Siliguri Medium"/>
            </a:endParaRPr>
          </a:p>
        </p:txBody>
      </p:sp>
      <p:sp>
        <p:nvSpPr>
          <p:cNvPr id="335" name="Google Shape;335;p44"/>
          <p:cNvSpPr txBox="1"/>
          <p:nvPr/>
        </p:nvSpPr>
        <p:spPr>
          <a:xfrm>
            <a:off x="463500" y="1906388"/>
            <a:ext cx="40830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Como hemos visto, una clase derivada hereda todo lo que tiene su clase base. Pero en muchas ocasiones nos interesa modificar el comportamiento de esta herencia.</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En el ejemplo vamos a modificar el comportamiento del método switch_on() para la clase derivada:</a:t>
            </a:r>
            <a:endParaRPr sz="1200">
              <a:solidFill>
                <a:srgbClr val="314899"/>
              </a:solidFill>
              <a:latin typeface="Hind Siliguri Light"/>
              <a:ea typeface="Hind Siliguri Light"/>
              <a:cs typeface="Hind Siliguri Light"/>
              <a:sym typeface="Hind Siliguri Light"/>
            </a:endParaRPr>
          </a:p>
        </p:txBody>
      </p:sp>
      <p:sp>
        <p:nvSpPr>
          <p:cNvPr id="336" name="Google Shape;336;p44"/>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Sobreescribir un método</a:t>
            </a:r>
            <a:endParaRPr sz="2000">
              <a:solidFill>
                <a:srgbClr val="00B2AD"/>
              </a:solidFill>
              <a:latin typeface="Hind Siliguri Medium"/>
              <a:ea typeface="Hind Siliguri Medium"/>
              <a:cs typeface="Hind Siliguri Medium"/>
              <a:sym typeface="Hind Siliguri Medium"/>
            </a:endParaRPr>
          </a:p>
        </p:txBody>
      </p:sp>
      <p:pic>
        <p:nvPicPr>
          <p:cNvPr id="337" name="Google Shape;337;p44"/>
          <p:cNvPicPr preferRelativeResize="0"/>
          <p:nvPr/>
        </p:nvPicPr>
        <p:blipFill rotWithShape="1">
          <a:blip r:embed="rId6">
            <a:alphaModFix/>
          </a:blip>
          <a:srcRect b="0" l="0" r="0" t="0"/>
          <a:stretch/>
        </p:blipFill>
        <p:spPr>
          <a:xfrm>
            <a:off x="5155252" y="1467550"/>
            <a:ext cx="2986675" cy="2707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5"/>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43" name="Google Shape;343;p45"/>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44" name="Google Shape;344;p45"/>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45" name="Google Shape;345;p45"/>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46" name="Google Shape;346;p45"/>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47" name="Google Shape;347;p45"/>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48" name="Google Shape;348;p45"/>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Heredar</a:t>
            </a:r>
            <a:endParaRPr sz="2400">
              <a:latin typeface="Hind Siliguri Medium"/>
              <a:ea typeface="Hind Siliguri Medium"/>
              <a:cs typeface="Hind Siliguri Medium"/>
              <a:sym typeface="Hind Siliguri Medium"/>
            </a:endParaRPr>
          </a:p>
        </p:txBody>
      </p:sp>
      <p:sp>
        <p:nvSpPr>
          <p:cNvPr id="349" name="Google Shape;349;p45"/>
          <p:cNvSpPr txBox="1"/>
          <p:nvPr/>
        </p:nvSpPr>
        <p:spPr>
          <a:xfrm>
            <a:off x="463500" y="2050275"/>
            <a:ext cx="3464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La clase derivada también puede añadir métodos que no estaban presentes en su clase base. En el siguiente ejemplo vamos a añadir un método translate().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350" name="Google Shape;350;p45"/>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Añadir un método</a:t>
            </a:r>
            <a:endParaRPr sz="2000">
              <a:solidFill>
                <a:srgbClr val="00B2AD"/>
              </a:solidFill>
              <a:latin typeface="Hind Siliguri Medium"/>
              <a:ea typeface="Hind Siliguri Medium"/>
              <a:cs typeface="Hind Siliguri Medium"/>
              <a:sym typeface="Hind Siliguri Medium"/>
            </a:endParaRPr>
          </a:p>
        </p:txBody>
      </p:sp>
      <p:pic>
        <p:nvPicPr>
          <p:cNvPr id="351" name="Google Shape;351;p45"/>
          <p:cNvPicPr preferRelativeResize="0"/>
          <p:nvPr/>
        </p:nvPicPr>
        <p:blipFill rotWithShape="1">
          <a:blip r:embed="rId6">
            <a:alphaModFix/>
          </a:blip>
          <a:srcRect b="0" l="0" r="0" t="0"/>
          <a:stretch/>
        </p:blipFill>
        <p:spPr>
          <a:xfrm>
            <a:off x="4916175" y="1346150"/>
            <a:ext cx="3362326" cy="3078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8"/>
          <p:cNvPicPr preferRelativeResize="0"/>
          <p:nvPr/>
        </p:nvPicPr>
        <p:blipFill rotWithShape="1">
          <a:blip r:embed="rId3">
            <a:alphaModFix/>
          </a:blip>
          <a:srcRect b="10265" l="0" r="0" t="0"/>
          <a:stretch/>
        </p:blipFill>
        <p:spPr>
          <a:xfrm flipH="1">
            <a:off x="0" y="0"/>
            <a:ext cx="9144000" cy="5143499"/>
          </a:xfrm>
          <a:prstGeom prst="rect">
            <a:avLst/>
          </a:prstGeom>
          <a:noFill/>
          <a:ln>
            <a:noFill/>
          </a:ln>
        </p:spPr>
      </p:pic>
      <p:sp>
        <p:nvSpPr>
          <p:cNvPr id="127" name="Google Shape;127;p28"/>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Introducción</a:t>
            </a:r>
            <a:endParaRPr sz="3000">
              <a:solidFill>
                <a:srgbClr val="EFF1BF"/>
              </a:solidFill>
              <a:latin typeface="Montserrat ExtraBold"/>
              <a:ea typeface="Montserrat ExtraBold"/>
              <a:cs typeface="Montserrat ExtraBold"/>
              <a:sym typeface="Montserrat ExtraBold"/>
            </a:endParaRPr>
          </a:p>
        </p:txBody>
      </p:sp>
      <p:cxnSp>
        <p:nvCxnSpPr>
          <p:cNvPr id="128" name="Google Shape;128;p28"/>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129" name="Google Shape;129;p28"/>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30" name="Google Shape;130;p28"/>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31" name="Google Shape;131;p28"/>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1</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6"/>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57" name="Google Shape;357;p46"/>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58" name="Google Shape;358;p46"/>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59" name="Google Shape;359;p46"/>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60" name="Google Shape;360;p46"/>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61" name="Google Shape;361;p46"/>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62" name="Google Shape;362;p46"/>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Heredar</a:t>
            </a:r>
            <a:endParaRPr sz="2400">
              <a:latin typeface="Hind Siliguri Medium"/>
              <a:ea typeface="Hind Siliguri Medium"/>
              <a:cs typeface="Hind Siliguri Medium"/>
              <a:sym typeface="Hind Siliguri Medium"/>
            </a:endParaRPr>
          </a:p>
        </p:txBody>
      </p:sp>
      <p:sp>
        <p:nvSpPr>
          <p:cNvPr id="363" name="Google Shape;363;p46"/>
          <p:cNvSpPr txBox="1"/>
          <p:nvPr/>
        </p:nvSpPr>
        <p:spPr>
          <a:xfrm>
            <a:off x="463500" y="2050275"/>
            <a:ext cx="3464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Puede darse la situación en la que tengamos que acceder desde la clase derivada a métodos o atributos de la clase base. Python ofrece super() como mecanismo para ello.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364" name="Google Shape;364;p46"/>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Añadir un método</a:t>
            </a:r>
            <a:endParaRPr sz="2000">
              <a:solidFill>
                <a:srgbClr val="00B2AD"/>
              </a:solidFill>
              <a:latin typeface="Hind Siliguri Medium"/>
              <a:ea typeface="Hind Siliguri Medium"/>
              <a:cs typeface="Hind Siliguri Medium"/>
              <a:sym typeface="Hind Siliguri Medium"/>
            </a:endParaRPr>
          </a:p>
        </p:txBody>
      </p:sp>
      <p:pic>
        <p:nvPicPr>
          <p:cNvPr id="365" name="Google Shape;365;p46"/>
          <p:cNvPicPr preferRelativeResize="0"/>
          <p:nvPr/>
        </p:nvPicPr>
        <p:blipFill rotWithShape="1">
          <a:blip r:embed="rId6">
            <a:alphaModFix/>
          </a:blip>
          <a:srcRect b="0" l="0" r="0" t="0"/>
          <a:stretch/>
        </p:blipFill>
        <p:spPr>
          <a:xfrm>
            <a:off x="4639976" y="1739624"/>
            <a:ext cx="3725075" cy="2291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7"/>
          <p:cNvPicPr preferRelativeResize="0"/>
          <p:nvPr/>
        </p:nvPicPr>
        <p:blipFill rotWithShape="1">
          <a:blip r:embed="rId3">
            <a:alphaModFix/>
          </a:blip>
          <a:srcRect b="10265" l="0" r="0" t="0"/>
          <a:stretch/>
        </p:blipFill>
        <p:spPr>
          <a:xfrm>
            <a:off x="0" y="0"/>
            <a:ext cx="9144000" cy="5143499"/>
          </a:xfrm>
          <a:prstGeom prst="rect">
            <a:avLst/>
          </a:prstGeom>
          <a:noFill/>
          <a:ln>
            <a:noFill/>
          </a:ln>
        </p:spPr>
      </p:pic>
      <p:sp>
        <p:nvSpPr>
          <p:cNvPr id="371" name="Google Shape;371;p47"/>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Módulos y paquetes</a:t>
            </a:r>
            <a:endParaRPr sz="3000">
              <a:solidFill>
                <a:srgbClr val="EFF1BF"/>
              </a:solidFill>
              <a:latin typeface="Montserrat ExtraBold"/>
              <a:ea typeface="Montserrat ExtraBold"/>
              <a:cs typeface="Montserrat ExtraBold"/>
              <a:sym typeface="Montserrat ExtraBold"/>
            </a:endParaRPr>
          </a:p>
        </p:txBody>
      </p:sp>
      <p:cxnSp>
        <p:nvCxnSpPr>
          <p:cNvPr id="372" name="Google Shape;372;p47"/>
          <p:cNvCxnSpPr/>
          <p:nvPr/>
        </p:nvCxnSpPr>
        <p:spPr>
          <a:xfrm>
            <a:off x="422625"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373" name="Google Shape;373;p47"/>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374" name="Google Shape;374;p47"/>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375" name="Google Shape;375;p47"/>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6</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8"/>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81" name="Google Shape;381;p48"/>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82" name="Google Shape;382;p48"/>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83" name="Google Shape;383;p48"/>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384" name="Google Shape;384;p48"/>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385" name="Google Shape;385;p48"/>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386" name="Google Shape;386;p48"/>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Módulos y paquetes</a:t>
            </a:r>
            <a:endParaRPr sz="2400">
              <a:latin typeface="Hind Siliguri Medium"/>
              <a:ea typeface="Hind Siliguri Medium"/>
              <a:cs typeface="Hind Siliguri Medium"/>
              <a:sym typeface="Hind Siliguri Medium"/>
            </a:endParaRPr>
          </a:p>
        </p:txBody>
      </p:sp>
      <p:sp>
        <p:nvSpPr>
          <p:cNvPr id="387" name="Google Shape;387;p48"/>
          <p:cNvSpPr txBox="1"/>
          <p:nvPr/>
        </p:nvSpPr>
        <p:spPr>
          <a:xfrm>
            <a:off x="463500" y="1552200"/>
            <a:ext cx="76785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Escribir pequeños trozos de código puede resultar interesante para realizar determinadas pruebas. Pero a la larga, nuestros programas tenderán a crecer y será necesario agrupar el código en unidades manejables.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Los módulos son simplemente ficheros de texto que contienen código Python y representan unidades con las que evitar la repetición y favorecer la reutilización.</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Cada uno de nuestros archivos .py se denominan módulos. Estos módulos, a la vez, pueden formar parte de paquetes. Un paquete, es una carpeta que contiene archivos .py. Pero, para que una carpeta pueda ser considerada un paquete, debe contener un archivo de inicio llamado __init__.py. Este archivo, no necesita contener ninguna instrucción. De hecho, puede estar completamente vacío.</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388" name="Google Shape;388;p48"/>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Introducción</a:t>
            </a:r>
            <a:endParaRPr sz="2000">
              <a:solidFill>
                <a:srgbClr val="00B2AD"/>
              </a:solidFill>
              <a:latin typeface="Hind Siliguri Medium"/>
              <a:ea typeface="Hind Siliguri Medium"/>
              <a:cs typeface="Hind Siliguri Medium"/>
              <a:sym typeface="Hind Siliguri Medium"/>
            </a:endParaRPr>
          </a:p>
        </p:txBody>
      </p:sp>
      <p:sp>
        <p:nvSpPr>
          <p:cNvPr id="389" name="Google Shape;389;p48"/>
          <p:cNvSpPr txBox="1"/>
          <p:nvPr/>
        </p:nvSpPr>
        <p:spPr>
          <a:xfrm>
            <a:off x="140200" y="4699875"/>
            <a:ext cx="552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https://entrenamiento-python-basico.readthedocs.io/es/latest/leccion8/index.html </a:t>
            </a:r>
            <a:endParaRPr sz="100">
              <a:solidFill>
                <a:srgbClr val="00B2AD"/>
              </a:solidFill>
            </a:endParaRPr>
          </a:p>
        </p:txBody>
      </p:sp>
      <p:pic>
        <p:nvPicPr>
          <p:cNvPr id="390" name="Google Shape;390;p48"/>
          <p:cNvPicPr preferRelativeResize="0"/>
          <p:nvPr/>
        </p:nvPicPr>
        <p:blipFill rotWithShape="1">
          <a:blip r:embed="rId6">
            <a:alphaModFix/>
          </a:blip>
          <a:srcRect b="0" l="0" r="0" t="0"/>
          <a:stretch/>
        </p:blipFill>
        <p:spPr>
          <a:xfrm>
            <a:off x="2884676" y="3252599"/>
            <a:ext cx="2155813" cy="1447275"/>
          </a:xfrm>
          <a:prstGeom prst="rect">
            <a:avLst/>
          </a:prstGeom>
          <a:noFill/>
          <a:ln>
            <a:noFill/>
          </a:ln>
        </p:spPr>
      </p:pic>
      <p:pic>
        <p:nvPicPr>
          <p:cNvPr id="391" name="Google Shape;391;p48"/>
          <p:cNvPicPr preferRelativeResize="0"/>
          <p:nvPr/>
        </p:nvPicPr>
        <p:blipFill rotWithShape="1">
          <a:blip r:embed="rId7">
            <a:alphaModFix/>
          </a:blip>
          <a:srcRect b="0" l="0" r="0" t="0"/>
          <a:stretch/>
        </p:blipFill>
        <p:spPr>
          <a:xfrm>
            <a:off x="5964005" y="3222899"/>
            <a:ext cx="1234693" cy="1447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397" name="Google Shape;397;p4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398" name="Google Shape;398;p4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399" name="Google Shape;399;p4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00" name="Google Shape;400;p4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01" name="Google Shape;401;p4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02" name="Google Shape;402;p4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Módulos y paquetes</a:t>
            </a:r>
            <a:endParaRPr sz="2400">
              <a:latin typeface="Hind Siliguri Medium"/>
              <a:ea typeface="Hind Siliguri Medium"/>
              <a:cs typeface="Hind Siliguri Medium"/>
              <a:sym typeface="Hind Siliguri Medium"/>
            </a:endParaRPr>
          </a:p>
        </p:txBody>
      </p:sp>
      <p:sp>
        <p:nvSpPr>
          <p:cNvPr id="403" name="Google Shape;403;p49"/>
          <p:cNvSpPr txBox="1"/>
          <p:nvPr/>
        </p:nvSpPr>
        <p:spPr>
          <a:xfrm>
            <a:off x="463500" y="868825"/>
            <a:ext cx="76785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El contenido de cada módulo, podrá ser utilizado a la vez, por otros módulos. Para ello, es necesario importar los módulos que se quieran utilizar. Para importar un módulo, se utiliza la instrucción import, seguida del nombre del paquete (si aplica) más el nombre del módulo (sin el .py) que se desee importar.</a:t>
            </a:r>
            <a:endParaRPr sz="1200">
              <a:solidFill>
                <a:srgbClr val="314899"/>
              </a:solidFill>
              <a:latin typeface="Hind Siliguri Light"/>
              <a:ea typeface="Hind Siliguri Light"/>
              <a:cs typeface="Hind Siliguri Light"/>
              <a:sym typeface="Hind Siliguri Light"/>
            </a:endParaRPr>
          </a:p>
        </p:txBody>
      </p:sp>
      <p:sp>
        <p:nvSpPr>
          <p:cNvPr id="404" name="Google Shape;404;p49"/>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Importar un módulo</a:t>
            </a:r>
            <a:endParaRPr sz="2000">
              <a:solidFill>
                <a:srgbClr val="00B2AD"/>
              </a:solidFill>
              <a:latin typeface="Hind Siliguri Medium"/>
              <a:ea typeface="Hind Siliguri Medium"/>
              <a:cs typeface="Hind Siliguri Medium"/>
              <a:sym typeface="Hind Siliguri Medium"/>
            </a:endParaRPr>
          </a:p>
        </p:txBody>
      </p:sp>
      <p:pic>
        <p:nvPicPr>
          <p:cNvPr id="405" name="Google Shape;405;p49"/>
          <p:cNvPicPr preferRelativeResize="0"/>
          <p:nvPr/>
        </p:nvPicPr>
        <p:blipFill rotWithShape="1">
          <a:blip r:embed="rId6">
            <a:alphaModFix/>
          </a:blip>
          <a:srcRect b="0" l="0" r="0" t="0"/>
          <a:stretch/>
        </p:blipFill>
        <p:spPr>
          <a:xfrm>
            <a:off x="995744" y="2605652"/>
            <a:ext cx="6750499" cy="120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11" name="Google Shape;411;p5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12" name="Google Shape;412;p5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13" name="Google Shape;413;p5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14" name="Google Shape;414;p5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15" name="Google Shape;415;p5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16" name="Google Shape;416;p5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Módulos y paquetes</a:t>
            </a:r>
            <a:endParaRPr sz="2400">
              <a:latin typeface="Hind Siliguri Medium"/>
              <a:ea typeface="Hind Siliguri Medium"/>
              <a:cs typeface="Hind Siliguri Medium"/>
              <a:sym typeface="Hind Siliguri Medium"/>
            </a:endParaRPr>
          </a:p>
        </p:txBody>
      </p:sp>
      <p:sp>
        <p:nvSpPr>
          <p:cNvPr id="417" name="Google Shape;417;p50"/>
          <p:cNvSpPr txBox="1"/>
          <p:nvPr/>
        </p:nvSpPr>
        <p:spPr>
          <a:xfrm>
            <a:off x="463500" y="868825"/>
            <a:ext cx="76785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Para acceder (desde el módulo donde se realizó la importación), a cualquier elemento del módulo importado, se realiza mediante el namespace, seguido de un punto (.) y el nombre del elemento que se desee obtener. En Python, un namespace, es el nombre que se ha indicado luego de la palabra import, es decir la ruta (namespace) del módulo:</a:t>
            </a:r>
            <a:endParaRPr sz="1200">
              <a:solidFill>
                <a:srgbClr val="314899"/>
              </a:solidFill>
              <a:latin typeface="Hind Siliguri Light"/>
              <a:ea typeface="Hind Siliguri Light"/>
              <a:cs typeface="Hind Siliguri Light"/>
              <a:sym typeface="Hind Siliguri Light"/>
            </a:endParaRPr>
          </a:p>
        </p:txBody>
      </p:sp>
      <p:sp>
        <p:nvSpPr>
          <p:cNvPr id="418" name="Google Shape;418;p50"/>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Namespace</a:t>
            </a:r>
            <a:endParaRPr sz="2000">
              <a:solidFill>
                <a:srgbClr val="00B2AD"/>
              </a:solidFill>
              <a:latin typeface="Hind Siliguri Medium"/>
              <a:ea typeface="Hind Siliguri Medium"/>
              <a:cs typeface="Hind Siliguri Medium"/>
              <a:sym typeface="Hind Siliguri Medium"/>
            </a:endParaRPr>
          </a:p>
        </p:txBody>
      </p:sp>
      <p:pic>
        <p:nvPicPr>
          <p:cNvPr id="419" name="Google Shape;419;p50"/>
          <p:cNvPicPr preferRelativeResize="0"/>
          <p:nvPr/>
        </p:nvPicPr>
        <p:blipFill rotWithShape="1">
          <a:blip r:embed="rId6">
            <a:alphaModFix/>
          </a:blip>
          <a:srcRect b="0" l="0" r="0" t="0"/>
          <a:stretch/>
        </p:blipFill>
        <p:spPr>
          <a:xfrm>
            <a:off x="1666575" y="2705399"/>
            <a:ext cx="5810850" cy="1487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1"/>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25" name="Google Shape;425;p51"/>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26" name="Google Shape;426;p51"/>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27" name="Google Shape;427;p51"/>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28" name="Google Shape;428;p51"/>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29" name="Google Shape;429;p51"/>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30" name="Google Shape;430;p51"/>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Módulos y paquetes</a:t>
            </a:r>
            <a:endParaRPr sz="2400">
              <a:latin typeface="Hind Siliguri Medium"/>
              <a:ea typeface="Hind Siliguri Medium"/>
              <a:cs typeface="Hind Siliguri Medium"/>
              <a:sym typeface="Hind Siliguri Medium"/>
            </a:endParaRPr>
          </a:p>
        </p:txBody>
      </p:sp>
      <p:sp>
        <p:nvSpPr>
          <p:cNvPr id="431" name="Google Shape;431;p51"/>
          <p:cNvSpPr txBox="1"/>
          <p:nvPr/>
        </p:nvSpPr>
        <p:spPr>
          <a:xfrm>
            <a:off x="463500" y="868825"/>
            <a:ext cx="76785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Es posible también, abreviar los namespaces mediante un alias. Para ello, durante la importación, se asigna la palabra clave as seguida del alias con el cuál nos referiremos en el futuro a ese namespace importado:</a:t>
            </a:r>
            <a:endParaRPr sz="1200">
              <a:solidFill>
                <a:srgbClr val="314899"/>
              </a:solidFill>
              <a:latin typeface="Hind Siliguri Light"/>
              <a:ea typeface="Hind Siliguri Light"/>
              <a:cs typeface="Hind Siliguri Light"/>
              <a:sym typeface="Hind Siliguri Light"/>
            </a:endParaRPr>
          </a:p>
        </p:txBody>
      </p:sp>
      <p:sp>
        <p:nvSpPr>
          <p:cNvPr id="432" name="Google Shape;432;p51"/>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Alies</a:t>
            </a:r>
            <a:endParaRPr sz="2000">
              <a:solidFill>
                <a:srgbClr val="00B2AD"/>
              </a:solidFill>
              <a:latin typeface="Hind Siliguri Medium"/>
              <a:ea typeface="Hind Siliguri Medium"/>
              <a:cs typeface="Hind Siliguri Medium"/>
              <a:sym typeface="Hind Siliguri Medium"/>
            </a:endParaRPr>
          </a:p>
        </p:txBody>
      </p:sp>
      <p:pic>
        <p:nvPicPr>
          <p:cNvPr id="433" name="Google Shape;433;p51"/>
          <p:cNvPicPr preferRelativeResize="0"/>
          <p:nvPr/>
        </p:nvPicPr>
        <p:blipFill rotWithShape="1">
          <a:blip r:embed="rId6">
            <a:alphaModFix/>
          </a:blip>
          <a:srcRect b="0" l="0" r="0" t="0"/>
          <a:stretch/>
        </p:blipFill>
        <p:spPr>
          <a:xfrm>
            <a:off x="2038539" y="2771276"/>
            <a:ext cx="4664925" cy="1144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52"/>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439" name="Google Shape;439;p52"/>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EFF1BF"/>
                </a:solidFill>
                <a:latin typeface="Montserrat ExtraBold"/>
                <a:ea typeface="Montserrat ExtraBold"/>
                <a:cs typeface="Montserrat ExtraBold"/>
                <a:sym typeface="Montserrat ExtraBold"/>
              </a:rPr>
              <a:t>¡A practicar!</a:t>
            </a:r>
            <a:endParaRPr sz="3000">
              <a:solidFill>
                <a:srgbClr val="EFF1BF"/>
              </a:solidFill>
              <a:latin typeface="Montserrat ExtraBold"/>
              <a:ea typeface="Montserrat ExtraBold"/>
              <a:cs typeface="Montserrat ExtraBold"/>
              <a:sym typeface="Montserrat ExtraBold"/>
            </a:endParaRPr>
          </a:p>
        </p:txBody>
      </p:sp>
      <p:cxnSp>
        <p:nvCxnSpPr>
          <p:cNvPr id="440" name="Google Shape;440;p52"/>
          <p:cNvCxnSpPr/>
          <p:nvPr/>
        </p:nvCxnSpPr>
        <p:spPr>
          <a:xfrm>
            <a:off x="2755650" y="2814550"/>
            <a:ext cx="3632700" cy="0"/>
          </a:xfrm>
          <a:prstGeom prst="straightConnector1">
            <a:avLst/>
          </a:prstGeom>
          <a:noFill/>
          <a:ln cap="flat" cmpd="sng" w="9525">
            <a:solidFill>
              <a:srgbClr val="00B2AD"/>
            </a:solidFill>
            <a:prstDash val="solid"/>
            <a:round/>
            <a:headEnd len="med" w="med" type="none"/>
            <a:tailEnd len="med" w="med" type="none"/>
          </a:ln>
        </p:spPr>
      </p:cxnSp>
      <p:pic>
        <p:nvPicPr>
          <p:cNvPr id="441" name="Google Shape;441;p52"/>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442" name="Google Shape;442;p52"/>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48" name="Google Shape;448;p5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49" name="Google Shape;449;p5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50" name="Google Shape;450;p5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51" name="Google Shape;451;p5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52" name="Google Shape;452;p5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53" name="Google Shape;453;p5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 FirstExercise</a:t>
            </a:r>
            <a:endParaRPr sz="2400">
              <a:latin typeface="Hind Siliguri Medium"/>
              <a:ea typeface="Hind Siliguri Medium"/>
              <a:cs typeface="Hind Siliguri Medium"/>
              <a:sym typeface="Hind Siliguri Medium"/>
            </a:endParaRPr>
          </a:p>
        </p:txBody>
      </p:sp>
      <p:sp>
        <p:nvSpPr>
          <p:cNvPr id="454" name="Google Shape;454;p53"/>
          <p:cNvSpPr txBox="1"/>
          <p:nvPr/>
        </p:nvSpPr>
        <p:spPr>
          <a:xfrm>
            <a:off x="463500" y="2033909"/>
            <a:ext cx="7857300" cy="19035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Define una clase vacía llamada </a:t>
            </a:r>
            <a:r>
              <a:rPr i="1" lang="es" sz="1300">
                <a:solidFill>
                  <a:srgbClr val="314899"/>
                </a:solidFill>
                <a:latin typeface="Hind Siliguri"/>
                <a:ea typeface="Hind Siliguri"/>
                <a:cs typeface="Hind Siliguri"/>
                <a:sym typeface="Hind Siliguri"/>
              </a:rPr>
              <a:t>FirstExercise</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Modifica la clase anterior. La clase debe recibir obligatoriamente las variables number y chapter.</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Instancia un objeto con los valores </a:t>
            </a:r>
            <a:r>
              <a:rPr i="1" lang="es" sz="1300">
                <a:solidFill>
                  <a:srgbClr val="314899"/>
                </a:solidFill>
                <a:latin typeface="Hind Siliguri"/>
                <a:ea typeface="Hind Siliguri"/>
                <a:cs typeface="Hind Siliguri"/>
                <a:sym typeface="Hind Siliguri"/>
              </a:rPr>
              <a:t>6</a:t>
            </a:r>
            <a:r>
              <a:rPr lang="es" sz="1300">
                <a:solidFill>
                  <a:srgbClr val="314899"/>
                </a:solidFill>
                <a:latin typeface="Hind Siliguri"/>
                <a:ea typeface="Hind Siliguri"/>
                <a:cs typeface="Hind Siliguri"/>
                <a:sym typeface="Hind Siliguri"/>
              </a:rPr>
              <a:t> y “</a:t>
            </a:r>
            <a:r>
              <a:rPr i="1" lang="es" sz="1300">
                <a:solidFill>
                  <a:srgbClr val="314899"/>
                </a:solidFill>
                <a:latin typeface="Hind Siliguri"/>
                <a:ea typeface="Hind Siliguri"/>
                <a:cs typeface="Hind Siliguri"/>
                <a:sym typeface="Hind Siliguri"/>
              </a:rPr>
              <a:t>Clases y objetos</a:t>
            </a:r>
            <a:r>
              <a:rPr lang="es" sz="1300">
                <a:solidFill>
                  <a:srgbClr val="314899"/>
                </a:solidFill>
                <a:latin typeface="Hind Siliguri"/>
                <a:ea typeface="Hind Siliguri"/>
                <a:cs typeface="Hind Siliguri"/>
                <a:sym typeface="Hind Siliguri"/>
              </a:rPr>
              <a:t>”.</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Añade un método que imprima por pantalla el número.</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Crea una clase </a:t>
            </a:r>
            <a:r>
              <a:rPr i="1" lang="es" sz="1300">
                <a:solidFill>
                  <a:srgbClr val="314899"/>
                </a:solidFill>
                <a:latin typeface="Hind Siliguri"/>
                <a:ea typeface="Hind Siliguri"/>
                <a:cs typeface="Hind Siliguri"/>
                <a:sym typeface="Hind Siliguri"/>
              </a:rPr>
              <a:t>Circle</a:t>
            </a:r>
            <a:r>
              <a:rPr lang="es" sz="1300">
                <a:solidFill>
                  <a:srgbClr val="314899"/>
                </a:solidFill>
                <a:latin typeface="Hind Siliguri"/>
                <a:ea typeface="Hind Siliguri"/>
                <a:cs typeface="Hind Siliguri"/>
                <a:sym typeface="Hind Siliguri"/>
              </a:rPr>
              <a:t> que dado un radio permita consultar el área, el perímetro y permita modificar el radio.</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460" name="Google Shape;460;p5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461" name="Google Shape;461;p5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462" name="Google Shape;462;p5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463" name="Google Shape;463;p5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464" name="Google Shape;464;p5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465" name="Google Shape;465;p5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Ejercicio Vehículos</a:t>
            </a:r>
            <a:endParaRPr sz="2400">
              <a:latin typeface="Hind Siliguri Medium"/>
              <a:ea typeface="Hind Siliguri Medium"/>
              <a:cs typeface="Hind Siliguri Medium"/>
              <a:sym typeface="Hind Siliguri Medium"/>
            </a:endParaRPr>
          </a:p>
        </p:txBody>
      </p:sp>
      <p:sp>
        <p:nvSpPr>
          <p:cNvPr id="466" name="Google Shape;466;p54"/>
          <p:cNvSpPr txBox="1"/>
          <p:nvPr/>
        </p:nvSpPr>
        <p:spPr>
          <a:xfrm>
            <a:off x="463500" y="2033909"/>
            <a:ext cx="7857300" cy="1903500"/>
          </a:xfrm>
          <a:prstGeom prst="rect">
            <a:avLst/>
          </a:prstGeom>
          <a:noFill/>
          <a:ln>
            <a:noFill/>
          </a:ln>
        </p:spPr>
        <p:txBody>
          <a:bodyPr anchorCtr="0" anchor="ctr" bIns="50800" lIns="50800" spcFirstLastPara="1" rIns="50800" wrap="square" tIns="50800">
            <a:spAutoFit/>
          </a:bodyPr>
          <a:lstStyle/>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Cree una clase Vehicle que reciba el nombre, velocidad máxima y el kilometraje.</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Cree una clase </a:t>
            </a:r>
            <a:r>
              <a:rPr i="1" lang="es" sz="1300">
                <a:solidFill>
                  <a:srgbClr val="314899"/>
                </a:solidFill>
                <a:latin typeface="Hind Siliguri"/>
                <a:ea typeface="Hind Siliguri"/>
                <a:cs typeface="Hind Siliguri"/>
                <a:sym typeface="Hind Siliguri"/>
              </a:rPr>
              <a:t>Bus</a:t>
            </a:r>
            <a:r>
              <a:rPr lang="es" sz="1300">
                <a:solidFill>
                  <a:srgbClr val="314899"/>
                </a:solidFill>
                <a:latin typeface="Hind Siliguri"/>
                <a:ea typeface="Hind Siliguri"/>
                <a:cs typeface="Hind Siliguri"/>
                <a:sym typeface="Hind Siliguri"/>
              </a:rPr>
              <a:t> que herede todos los métodos y variables de Vehicle.</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Cree un método a </a:t>
            </a:r>
            <a:r>
              <a:rPr i="1" lang="es" sz="1300">
                <a:solidFill>
                  <a:srgbClr val="314899"/>
                </a:solidFill>
                <a:latin typeface="Hind Siliguri"/>
                <a:ea typeface="Hind Siliguri"/>
                <a:cs typeface="Hind Siliguri"/>
                <a:sym typeface="Hind Siliguri"/>
              </a:rPr>
              <a:t>Vehicle</a:t>
            </a:r>
            <a:r>
              <a:rPr lang="es" sz="1300">
                <a:solidFill>
                  <a:srgbClr val="314899"/>
                </a:solidFill>
                <a:latin typeface="Hind Siliguri"/>
                <a:ea typeface="Hind Siliguri"/>
                <a:cs typeface="Hind Siliguri"/>
                <a:sym typeface="Hind Siliguri"/>
              </a:rPr>
              <a:t> que recibiendo la capacidad, imprima por pantalla “La capacidad de (nombre) es de (capacidad).</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Cree el mismo método para </a:t>
            </a:r>
            <a:r>
              <a:rPr i="1" lang="es" sz="1300">
                <a:solidFill>
                  <a:srgbClr val="314899"/>
                </a:solidFill>
                <a:latin typeface="Hind Siliguri"/>
                <a:ea typeface="Hind Siliguri"/>
                <a:cs typeface="Hind Siliguri"/>
                <a:sym typeface="Hind Siliguri"/>
              </a:rPr>
              <a:t>Bus</a:t>
            </a:r>
            <a:r>
              <a:rPr lang="es" sz="1300">
                <a:solidFill>
                  <a:srgbClr val="314899"/>
                </a:solidFill>
                <a:latin typeface="Hind Siliguri"/>
                <a:ea typeface="Hind Siliguri"/>
                <a:cs typeface="Hind Siliguri"/>
                <a:sym typeface="Hind Siliguri"/>
              </a:rPr>
              <a:t> en el que por defecto la capacidad sea de 50.</a:t>
            </a:r>
            <a:endParaRPr sz="1300">
              <a:solidFill>
                <a:srgbClr val="314899"/>
              </a:solidFill>
              <a:latin typeface="Hind Siliguri"/>
              <a:ea typeface="Hind Siliguri"/>
              <a:cs typeface="Hind Siliguri"/>
              <a:sym typeface="Hind Siliguri"/>
            </a:endParaRPr>
          </a:p>
          <a:p>
            <a:pPr indent="-311150" lvl="0" marL="457200" marR="0" rtl="0" algn="l">
              <a:lnSpc>
                <a:spcPct val="100000"/>
              </a:lnSpc>
              <a:spcBef>
                <a:spcPts val="0"/>
              </a:spcBef>
              <a:spcAft>
                <a:spcPts val="0"/>
              </a:spcAft>
              <a:buClr>
                <a:srgbClr val="314899"/>
              </a:buClr>
              <a:buSzPts val="1300"/>
              <a:buFont typeface="Hind Siliguri"/>
              <a:buAutoNum type="arabicPeriod"/>
            </a:pPr>
            <a:r>
              <a:rPr lang="es" sz="1300">
                <a:solidFill>
                  <a:srgbClr val="314899"/>
                </a:solidFill>
                <a:latin typeface="Hind Siliguri"/>
                <a:ea typeface="Hind Siliguri"/>
                <a:cs typeface="Hind Siliguri"/>
                <a:sym typeface="Hind Siliguri"/>
              </a:rPr>
              <a:t>Defina la variable </a:t>
            </a:r>
            <a:r>
              <a:rPr i="1" lang="es" sz="1300">
                <a:solidFill>
                  <a:srgbClr val="314899"/>
                </a:solidFill>
                <a:latin typeface="Hind Siliguri"/>
                <a:ea typeface="Hind Siliguri"/>
                <a:cs typeface="Hind Siliguri"/>
                <a:sym typeface="Hind Siliguri"/>
              </a:rPr>
              <a:t>owner </a:t>
            </a:r>
            <a:r>
              <a:rPr lang="es" sz="1300">
                <a:solidFill>
                  <a:srgbClr val="314899"/>
                </a:solidFill>
                <a:latin typeface="Hind Siliguri"/>
                <a:ea typeface="Hind Siliguri"/>
                <a:cs typeface="Hind Siliguri"/>
                <a:sym typeface="Hind Siliguri"/>
              </a:rPr>
              <a:t>que tenga el valor “Bosonit” para todos los objetos de la clase.</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ctr">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314899"/>
              </a:solidFill>
              <a:latin typeface="Hind Siliguri"/>
              <a:ea typeface="Hind Siliguri"/>
              <a:cs typeface="Hind Siliguri"/>
              <a:sym typeface="Hind Siligu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5"/>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472" name="Google Shape;472;p55"/>
          <p:cNvPicPr preferRelativeResize="0"/>
          <p:nvPr/>
        </p:nvPicPr>
        <p:blipFill>
          <a:blip r:embed="rId4">
            <a:alphaModFix/>
          </a:blip>
          <a:stretch>
            <a:fillRect/>
          </a:stretch>
        </p:blipFill>
        <p:spPr>
          <a:xfrm>
            <a:off x="3868400" y="2018350"/>
            <a:ext cx="1407176" cy="646575"/>
          </a:xfrm>
          <a:prstGeom prst="rect">
            <a:avLst/>
          </a:prstGeom>
          <a:noFill/>
          <a:ln>
            <a:noFill/>
          </a:ln>
        </p:spPr>
      </p:pic>
      <p:sp>
        <p:nvSpPr>
          <p:cNvPr id="473" name="Google Shape;473;p55"/>
          <p:cNvSpPr txBox="1"/>
          <p:nvPr/>
        </p:nvSpPr>
        <p:spPr>
          <a:xfrm>
            <a:off x="1364850" y="4554625"/>
            <a:ext cx="64143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37" name="Google Shape;137;p29"/>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38" name="Google Shape;138;p29"/>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39" name="Google Shape;139;p29"/>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40" name="Google Shape;140;p29"/>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41" name="Google Shape;141;p29"/>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42" name="Google Shape;142;p29"/>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43" name="Google Shape;143;p29"/>
          <p:cNvSpPr txBox="1"/>
          <p:nvPr/>
        </p:nvSpPr>
        <p:spPr>
          <a:xfrm>
            <a:off x="463500" y="973425"/>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Clr>
                <a:schemeClr val="dk1"/>
              </a:buClr>
              <a:buSzPts val="1100"/>
              <a:buFont typeface="Arial"/>
              <a:buNone/>
            </a:pPr>
            <a:r>
              <a:rPr lang="es" sz="1200">
                <a:solidFill>
                  <a:srgbClr val="314899"/>
                </a:solidFill>
                <a:latin typeface="Hind Siliguri Light"/>
                <a:ea typeface="Hind Siliguri Light"/>
                <a:cs typeface="Hind Siliguri Light"/>
                <a:sym typeface="Hind Siliguri Light"/>
              </a:rPr>
              <a:t>Python es un programa multiparadigma. Unos de los paradigmas es la programación orientada a objetos. En ocasiones, nos encontramos con situaciones en lasque necesitamos tener una variable que no es de ninguno de los tipos que hemos definido hasta ahora. Un momento en el que nos gustaría crear una variable que tuviera las propiedades que quisiésemos y los métodos asociados a ella que eligiésemos. En este caso, lo que queremos es definir un objeto de una clase determinada.</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Clr>
                <a:schemeClr val="dk1"/>
              </a:buClr>
              <a:buSzPts val="1100"/>
              <a:buFont typeface="Arial"/>
              <a:buNone/>
            </a:pPr>
            <a:r>
              <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Cuando definimos una clase, la dotamos de unos atributos y unos métodos intrínsecos. Es decir,el objeto contendrá una serie de propiedades y de funciones internas. Las clases y los objetos ayudan al usuario a crear sus propios tipos de datos. Las clases son un pilar fundamental de la programación orientada a objetos.</a:t>
            </a:r>
            <a:endParaRPr sz="1200">
              <a:solidFill>
                <a:srgbClr val="314899"/>
              </a:solidFill>
              <a:latin typeface="Hind Siliguri Light"/>
              <a:ea typeface="Hind Siliguri Light"/>
              <a:cs typeface="Hind Siliguri Light"/>
              <a:sym typeface="Hind Siliguri Light"/>
            </a:endParaRPr>
          </a:p>
        </p:txBody>
      </p:sp>
      <p:pic>
        <p:nvPicPr>
          <p:cNvPr descr="Diagrama&#10;&#10;Descripción generada automáticamente" id="144" name="Google Shape;144;p29"/>
          <p:cNvPicPr preferRelativeResize="0"/>
          <p:nvPr/>
        </p:nvPicPr>
        <p:blipFill rotWithShape="1">
          <a:blip r:embed="rId6">
            <a:alphaModFix/>
          </a:blip>
          <a:srcRect b="0" l="0" r="0" t="0"/>
          <a:stretch/>
        </p:blipFill>
        <p:spPr>
          <a:xfrm>
            <a:off x="3111875" y="2644126"/>
            <a:ext cx="2920274" cy="219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0"/>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50" name="Google Shape;150;p30"/>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51" name="Google Shape;151;p30"/>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52" name="Google Shape;152;p30"/>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53" name="Google Shape;153;p30"/>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54" name="Google Shape;154;p30"/>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55" name="Google Shape;155;p30"/>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Introducción</a:t>
            </a:r>
            <a:endParaRPr sz="2400">
              <a:latin typeface="Hind Siliguri Medium"/>
              <a:ea typeface="Hind Siliguri Medium"/>
              <a:cs typeface="Hind Siliguri Medium"/>
              <a:sym typeface="Hind Siliguri Medium"/>
            </a:endParaRPr>
          </a:p>
        </p:txBody>
      </p:sp>
      <p:sp>
        <p:nvSpPr>
          <p:cNvPr id="156" name="Google Shape;156;p30"/>
          <p:cNvSpPr txBox="1"/>
          <p:nvPr/>
        </p:nvSpPr>
        <p:spPr>
          <a:xfrm>
            <a:off x="463500" y="1896750"/>
            <a:ext cx="3795300" cy="16707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Una clase es una plantilla para crear objetos de datos según un modelo predefinido.</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Las clases se utilizan para representar entidades o conceptos.</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Cada clase es un modelo que define un conjunto de variables (el estado), y los métodos adecuados para operar con esos datos (el comportamiento).</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Las variables son dinámicas y, por tanto, pueden modificarse en la ejecución.</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Todos los miembros (atributos y métodos) son públicos. Todos los métodos son virtuales.</a:t>
            </a:r>
            <a:endParaRPr sz="1200">
              <a:solidFill>
                <a:srgbClr val="314899"/>
              </a:solidFill>
              <a:latin typeface="Hind Siliguri Light"/>
              <a:ea typeface="Hind Siliguri Light"/>
              <a:cs typeface="Hind Siliguri Light"/>
              <a:sym typeface="Hind Siliguri Light"/>
            </a:endParaRPr>
          </a:p>
        </p:txBody>
      </p:sp>
      <p:pic>
        <p:nvPicPr>
          <p:cNvPr descr="Diagrama&#10;&#10;Descripción generada automáticamente" id="157" name="Google Shape;157;p30"/>
          <p:cNvPicPr preferRelativeResize="0"/>
          <p:nvPr/>
        </p:nvPicPr>
        <p:blipFill rotWithShape="1">
          <a:blip r:embed="rId6">
            <a:alphaModFix/>
          </a:blip>
          <a:srcRect b="0" l="0" r="0" t="0"/>
          <a:stretch/>
        </p:blipFill>
        <p:spPr>
          <a:xfrm>
            <a:off x="4914200" y="1476800"/>
            <a:ext cx="3170175" cy="251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1"/>
          <p:cNvPicPr preferRelativeResize="0"/>
          <p:nvPr/>
        </p:nvPicPr>
        <p:blipFill rotWithShape="1">
          <a:blip r:embed="rId3">
            <a:alphaModFix/>
          </a:blip>
          <a:srcRect b="2638" l="0" r="0" t="7627"/>
          <a:stretch/>
        </p:blipFill>
        <p:spPr>
          <a:xfrm>
            <a:off x="0" y="0"/>
            <a:ext cx="9144000" cy="5143499"/>
          </a:xfrm>
          <a:prstGeom prst="rect">
            <a:avLst/>
          </a:prstGeom>
          <a:noFill/>
          <a:ln>
            <a:noFill/>
          </a:ln>
        </p:spPr>
      </p:pic>
      <p:sp>
        <p:nvSpPr>
          <p:cNvPr id="163" name="Google Shape;163;p31"/>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Clases y objetos</a:t>
            </a:r>
            <a:endParaRPr sz="3000">
              <a:solidFill>
                <a:srgbClr val="EFF1BF"/>
              </a:solidFill>
              <a:latin typeface="Montserrat ExtraBold"/>
              <a:ea typeface="Montserrat ExtraBold"/>
              <a:cs typeface="Montserrat ExtraBold"/>
              <a:sym typeface="Montserrat ExtraBold"/>
            </a:endParaRPr>
          </a:p>
        </p:txBody>
      </p:sp>
      <p:cxnSp>
        <p:nvCxnSpPr>
          <p:cNvPr id="164" name="Google Shape;164;p31"/>
          <p:cNvCxnSpPr/>
          <p:nvPr/>
        </p:nvCxnSpPr>
        <p:spPr>
          <a:xfrm>
            <a:off x="422625" y="2814550"/>
            <a:ext cx="4977300" cy="0"/>
          </a:xfrm>
          <a:prstGeom prst="straightConnector1">
            <a:avLst/>
          </a:prstGeom>
          <a:noFill/>
          <a:ln cap="flat" cmpd="sng" w="9525">
            <a:solidFill>
              <a:srgbClr val="00B2AD"/>
            </a:solidFill>
            <a:prstDash val="solid"/>
            <a:round/>
            <a:headEnd len="med" w="med" type="none"/>
            <a:tailEnd len="med" w="med" type="none"/>
          </a:ln>
        </p:spPr>
      </p:cxnSp>
      <p:pic>
        <p:nvPicPr>
          <p:cNvPr id="165" name="Google Shape;165;p31"/>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166" name="Google Shape;166;p31"/>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167" name="Google Shape;167;p31"/>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2</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2"/>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73" name="Google Shape;173;p32"/>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74" name="Google Shape;174;p32"/>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75" name="Google Shape;175;p32"/>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76" name="Google Shape;176;p32"/>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77" name="Google Shape;177;p32"/>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78" name="Google Shape;178;p32"/>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Clases y objetos</a:t>
            </a:r>
            <a:endParaRPr sz="2400">
              <a:latin typeface="Hind Siliguri Medium"/>
              <a:ea typeface="Hind Siliguri Medium"/>
              <a:cs typeface="Hind Siliguri Medium"/>
              <a:sym typeface="Hind Siliguri Medium"/>
            </a:endParaRPr>
          </a:p>
        </p:txBody>
      </p:sp>
      <p:sp>
        <p:nvSpPr>
          <p:cNvPr id="179" name="Google Shape;179;p32"/>
          <p:cNvSpPr txBox="1"/>
          <p:nvPr/>
        </p:nvSpPr>
        <p:spPr>
          <a:xfrm>
            <a:off x="463500" y="1866063"/>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La programación orientada a objetos tiene tres características básicas:</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Encapsulación.</a:t>
            </a:r>
            <a:r>
              <a:rPr lang="es" sz="1200">
                <a:solidFill>
                  <a:srgbClr val="314899"/>
                </a:solidFill>
                <a:latin typeface="Hind Siliguri Light"/>
                <a:ea typeface="Hind Siliguri Light"/>
                <a:cs typeface="Hind Siliguri Light"/>
                <a:sym typeface="Hind Siliguri Light"/>
              </a:rPr>
              <a:t> La encapsulación es un procedimiento por el cual los datos y las funciones se encierran en un contenedor llamado objeto para poder acceder a ellos de forma controlada.</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Polimorfismo.</a:t>
            </a:r>
            <a:r>
              <a:rPr lang="es" sz="1200">
                <a:solidFill>
                  <a:srgbClr val="314899"/>
                </a:solidFill>
                <a:latin typeface="Hind Siliguri Light"/>
                <a:ea typeface="Hind Siliguri Light"/>
                <a:cs typeface="Hind Siliguri Light"/>
                <a:sym typeface="Hind Siliguri Light"/>
              </a:rPr>
              <a:t> El polimorfismo se define como una interfaz única, con múltiples métodos.</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b="1" lang="es" sz="1200">
                <a:solidFill>
                  <a:srgbClr val="314899"/>
                </a:solidFill>
                <a:latin typeface="Hind Siliguri"/>
                <a:ea typeface="Hind Siliguri"/>
                <a:cs typeface="Hind Siliguri"/>
                <a:sym typeface="Hind Siliguri"/>
              </a:rPr>
              <a:t>Herencia.</a:t>
            </a:r>
            <a:r>
              <a:rPr lang="es" sz="1200">
                <a:solidFill>
                  <a:srgbClr val="314899"/>
                </a:solidFill>
                <a:latin typeface="Hind Siliguri Light"/>
                <a:ea typeface="Hind Siliguri Light"/>
                <a:cs typeface="Hind Siliguri Light"/>
                <a:sym typeface="Hind Siliguri Light"/>
              </a:rPr>
              <a:t> La herencia es un proceso por el cual un objeto hereda las propiedades y métodos de otro, sin necesidad de redefinirlos desde cero.</a:t>
            </a:r>
            <a:endParaRPr sz="1200">
              <a:solidFill>
                <a:srgbClr val="314899"/>
              </a:solidFill>
              <a:latin typeface="Hind Siliguri Light"/>
              <a:ea typeface="Hind Siliguri Light"/>
              <a:cs typeface="Hind Siliguri Light"/>
              <a:sym typeface="Hind Siliguri Light"/>
            </a:endParaRPr>
          </a:p>
        </p:txBody>
      </p:sp>
      <p:sp>
        <p:nvSpPr>
          <p:cNvPr id="180" name="Google Shape;180;p32"/>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https://youtu.be/DlphYPc_HKk </a:t>
            </a:r>
            <a:endParaRPr sz="100">
              <a:solidFill>
                <a:srgbClr val="00B2AD"/>
              </a:solidFill>
            </a:endParaRPr>
          </a:p>
        </p:txBody>
      </p:sp>
      <p:sp>
        <p:nvSpPr>
          <p:cNvPr id="181" name="Google Shape;181;p32"/>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Clases</a:t>
            </a:r>
            <a:endParaRPr sz="2000">
              <a:solidFill>
                <a:srgbClr val="00B2AD"/>
              </a:solidFill>
              <a:latin typeface="Hind Siliguri Medium"/>
              <a:ea typeface="Hind Siliguri Medium"/>
              <a:cs typeface="Hind Siliguri Medium"/>
              <a:sym typeface="Hind Siliguri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3"/>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187" name="Google Shape;187;p33"/>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188" name="Google Shape;188;p33"/>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189" name="Google Shape;189;p33"/>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190" name="Google Shape;190;p33"/>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191" name="Google Shape;191;p33"/>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192" name="Google Shape;192;p33"/>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Clases y objetos</a:t>
            </a:r>
            <a:endParaRPr sz="2400">
              <a:latin typeface="Hind Siliguri Medium"/>
              <a:ea typeface="Hind Siliguri Medium"/>
              <a:cs typeface="Hind Siliguri Medium"/>
              <a:sym typeface="Hind Siliguri Medium"/>
            </a:endParaRPr>
          </a:p>
        </p:txBody>
      </p:sp>
      <p:sp>
        <p:nvSpPr>
          <p:cNvPr id="193" name="Google Shape;193;p33"/>
          <p:cNvSpPr txBox="1"/>
          <p:nvPr/>
        </p:nvSpPr>
        <p:spPr>
          <a:xfrm>
            <a:off x="463500" y="1866063"/>
            <a:ext cx="8159400" cy="1670700"/>
          </a:xfrm>
          <a:prstGeom prst="rect">
            <a:avLst/>
          </a:prstGeom>
          <a:noFill/>
          <a:ln>
            <a:noFill/>
          </a:ln>
        </p:spPr>
        <p:txBody>
          <a:bodyPr anchorCtr="0" anchor="ctr" bIns="17150" lIns="34275" spcFirstLastPara="1" rIns="34275" wrap="square" tIns="17150">
            <a:noAutofit/>
          </a:bodyPr>
          <a:lstStyle/>
          <a:p>
            <a:pPr indent="0" lvl="0" marL="0" marR="0" rtl="0" algn="just">
              <a:lnSpc>
                <a:spcPct val="100000"/>
              </a:lnSpc>
              <a:spcBef>
                <a:spcPts val="200"/>
              </a:spcBef>
              <a:spcAft>
                <a:spcPts val="0"/>
              </a:spcAft>
              <a:buNone/>
            </a:pPr>
            <a:r>
              <a:rPr lang="es" sz="1200">
                <a:solidFill>
                  <a:srgbClr val="314899"/>
                </a:solidFill>
                <a:latin typeface="Hind Siliguri Light"/>
                <a:ea typeface="Hind Siliguri Light"/>
                <a:cs typeface="Hind Siliguri Light"/>
                <a:sym typeface="Hind Siliguri Light"/>
              </a:rPr>
              <a:t>Los objetos son entidades que tienen un determinado "estado", "comportamiento (método)" e "identidad":</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La identidad es una propiedad de un objeto que lo diferencia del resto, es su identificador.</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Los métodos (comportamiento) y los atributos (estado) están estrechamente relacionados por la propiedad set. Esta propiedad pone de manifiesto que una clase necesita métodos para poder tratar los atributos que tiene.</a:t>
            </a:r>
            <a:endParaRPr sz="1200">
              <a:solidFill>
                <a:srgbClr val="314899"/>
              </a:solidFill>
              <a:latin typeface="Hind Siliguri Light"/>
              <a:ea typeface="Hind Siliguri Light"/>
              <a:cs typeface="Hind Siliguri Light"/>
              <a:sym typeface="Hind Siliguri Light"/>
            </a:endParaRPr>
          </a:p>
        </p:txBody>
      </p:sp>
      <p:sp>
        <p:nvSpPr>
          <p:cNvPr id="194" name="Google Shape;194;p33"/>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Objetos</a:t>
            </a:r>
            <a:endParaRPr sz="2000">
              <a:solidFill>
                <a:srgbClr val="00B2AD"/>
              </a:solidFill>
              <a:latin typeface="Hind Siliguri Medium"/>
              <a:ea typeface="Hind Siliguri Medium"/>
              <a:cs typeface="Hind Siliguri Medium"/>
              <a:sym typeface="Hind Siliguri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4"/>
          <p:cNvPicPr preferRelativeResize="0"/>
          <p:nvPr/>
        </p:nvPicPr>
        <p:blipFill>
          <a:blip r:embed="rId3">
            <a:alphaModFix amt="4000"/>
          </a:blip>
          <a:stretch>
            <a:fillRect/>
          </a:stretch>
        </p:blipFill>
        <p:spPr>
          <a:xfrm>
            <a:off x="1" y="1711462"/>
            <a:ext cx="4412549" cy="3356824"/>
          </a:xfrm>
          <a:prstGeom prst="rect">
            <a:avLst/>
          </a:prstGeom>
          <a:noFill/>
          <a:ln>
            <a:noFill/>
          </a:ln>
        </p:spPr>
      </p:pic>
      <p:sp>
        <p:nvSpPr>
          <p:cNvPr id="200" name="Google Shape;200;p34"/>
          <p:cNvSpPr txBox="1"/>
          <p:nvPr>
            <p:ph idx="12" type="sldNum"/>
          </p:nvPr>
        </p:nvSpPr>
        <p:spPr>
          <a:xfrm>
            <a:off x="8622879" y="4761525"/>
            <a:ext cx="256200" cy="215400"/>
          </a:xfrm>
          <a:prstGeom prst="rect">
            <a:avLst/>
          </a:prstGeom>
          <a:noFill/>
          <a:ln>
            <a:noFill/>
          </a:ln>
        </p:spPr>
        <p:txBody>
          <a:bodyPr anchorCtr="0" anchor="t" bIns="38100" lIns="38100" spcFirstLastPara="1" rIns="38100" wrap="square" tIns="38100">
            <a:spAutoFit/>
          </a:bodyPr>
          <a:lstStyle/>
          <a:p>
            <a:pPr indent="0" lvl="0" marL="0" rtl="0" algn="l">
              <a:spcBef>
                <a:spcPts val="0"/>
              </a:spcBef>
              <a:spcAft>
                <a:spcPts val="0"/>
              </a:spcAft>
              <a:buNone/>
            </a:pPr>
            <a:fld id="{00000000-1234-1234-1234-123412341234}" type="slidenum">
              <a:rPr lang="es"/>
              <a:t>‹#›</a:t>
            </a:fld>
            <a:endParaRPr/>
          </a:p>
        </p:txBody>
      </p:sp>
      <p:pic>
        <p:nvPicPr>
          <p:cNvPr id="201" name="Google Shape;201;p34"/>
          <p:cNvPicPr preferRelativeResize="0"/>
          <p:nvPr/>
        </p:nvPicPr>
        <p:blipFill rotWithShape="1">
          <a:blip r:embed="rId4">
            <a:alphaModFix/>
          </a:blip>
          <a:srcRect b="-10" l="0" r="3334" t="0"/>
          <a:stretch/>
        </p:blipFill>
        <p:spPr>
          <a:xfrm>
            <a:off x="0" y="0"/>
            <a:ext cx="9144001" cy="75225"/>
          </a:xfrm>
          <a:prstGeom prst="rect">
            <a:avLst/>
          </a:prstGeom>
          <a:noFill/>
          <a:ln>
            <a:noFill/>
          </a:ln>
        </p:spPr>
      </p:pic>
      <p:pic>
        <p:nvPicPr>
          <p:cNvPr id="202" name="Google Shape;202;p34"/>
          <p:cNvPicPr preferRelativeResize="0"/>
          <p:nvPr/>
        </p:nvPicPr>
        <p:blipFill rotWithShape="1">
          <a:blip r:embed="rId4">
            <a:alphaModFix/>
          </a:blip>
          <a:srcRect b="-10" l="0" r="3334" t="0"/>
          <a:stretch/>
        </p:blipFill>
        <p:spPr>
          <a:xfrm>
            <a:off x="0" y="5068275"/>
            <a:ext cx="9144001" cy="75225"/>
          </a:xfrm>
          <a:prstGeom prst="rect">
            <a:avLst/>
          </a:prstGeom>
          <a:noFill/>
          <a:ln>
            <a:noFill/>
          </a:ln>
        </p:spPr>
      </p:pic>
      <p:cxnSp>
        <p:nvCxnSpPr>
          <p:cNvPr id="203" name="Google Shape;203;p34"/>
          <p:cNvCxnSpPr/>
          <p:nvPr/>
        </p:nvCxnSpPr>
        <p:spPr>
          <a:xfrm>
            <a:off x="463500" y="802700"/>
            <a:ext cx="7452000" cy="0"/>
          </a:xfrm>
          <a:prstGeom prst="straightConnector1">
            <a:avLst/>
          </a:prstGeom>
          <a:noFill/>
          <a:ln cap="flat" cmpd="sng" w="9525">
            <a:solidFill>
              <a:srgbClr val="EAD1DC"/>
            </a:solidFill>
            <a:prstDash val="solid"/>
            <a:round/>
            <a:headEnd len="med" w="med" type="none"/>
            <a:tailEnd len="med" w="med" type="none"/>
          </a:ln>
        </p:spPr>
      </p:cxnSp>
      <p:pic>
        <p:nvPicPr>
          <p:cNvPr id="204" name="Google Shape;204;p34"/>
          <p:cNvPicPr preferRelativeResize="0"/>
          <p:nvPr/>
        </p:nvPicPr>
        <p:blipFill>
          <a:blip r:embed="rId5">
            <a:alphaModFix/>
          </a:blip>
          <a:stretch>
            <a:fillRect/>
          </a:stretch>
        </p:blipFill>
        <p:spPr>
          <a:xfrm>
            <a:off x="8141935" y="334050"/>
            <a:ext cx="616023" cy="468650"/>
          </a:xfrm>
          <a:prstGeom prst="rect">
            <a:avLst/>
          </a:prstGeom>
          <a:noFill/>
          <a:ln>
            <a:noFill/>
          </a:ln>
        </p:spPr>
      </p:pic>
      <p:sp>
        <p:nvSpPr>
          <p:cNvPr id="205" name="Google Shape;205;p34"/>
          <p:cNvSpPr txBox="1"/>
          <p:nvPr>
            <p:ph idx="1" type="body"/>
          </p:nvPr>
        </p:nvSpPr>
        <p:spPr>
          <a:xfrm>
            <a:off x="463500" y="360050"/>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2200">
                <a:solidFill>
                  <a:srgbClr val="F04D93"/>
                </a:solidFill>
              </a:rPr>
              <a:t>Clases y objetos</a:t>
            </a:r>
            <a:endParaRPr sz="2400">
              <a:latin typeface="Hind Siliguri Medium"/>
              <a:ea typeface="Hind Siliguri Medium"/>
              <a:cs typeface="Hind Siliguri Medium"/>
              <a:sym typeface="Hind Siliguri Medium"/>
            </a:endParaRPr>
          </a:p>
        </p:txBody>
      </p:sp>
      <p:sp>
        <p:nvSpPr>
          <p:cNvPr id="206" name="Google Shape;206;p34"/>
          <p:cNvSpPr txBox="1"/>
          <p:nvPr/>
        </p:nvSpPr>
        <p:spPr>
          <a:xfrm>
            <a:off x="463500" y="1866075"/>
            <a:ext cx="4083000" cy="1670700"/>
          </a:xfrm>
          <a:prstGeom prst="rect">
            <a:avLst/>
          </a:prstGeom>
          <a:noFill/>
          <a:ln>
            <a:noFill/>
          </a:ln>
        </p:spPr>
        <p:txBody>
          <a:bodyPr anchorCtr="0" anchor="ctr" bIns="17150" lIns="34275" spcFirstLastPara="1" rIns="34275" wrap="square" tIns="17150">
            <a:noAutofit/>
          </a:bodyPr>
          <a:lstStyle/>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Para crear una clase, utilice la palabra clave class.</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La clase no existe hasta que se ejecuta.</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Las declaraciones suelen ser definiciones de funciones, aunque también pueden ser atributos de la clase.</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Los métodos deben tener una referencia a la instancia como primer argumento. A menudo se utiliza self.</a:t>
            </a:r>
            <a:endParaRPr sz="1200">
              <a:solidFill>
                <a:srgbClr val="314899"/>
              </a:solidFill>
              <a:latin typeface="Hind Siliguri Light"/>
              <a:ea typeface="Hind Siliguri Light"/>
              <a:cs typeface="Hind Siliguri Light"/>
              <a:sym typeface="Hind Siliguri Light"/>
            </a:endParaRPr>
          </a:p>
          <a:p>
            <a:pPr indent="0" lvl="0" marL="45720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a:p>
            <a:pPr indent="-304800" lvl="0" marL="457200" marR="0" rtl="0" algn="just">
              <a:lnSpc>
                <a:spcPct val="100000"/>
              </a:lnSpc>
              <a:spcBef>
                <a:spcPts val="200"/>
              </a:spcBef>
              <a:spcAft>
                <a:spcPts val="0"/>
              </a:spcAft>
              <a:buClr>
                <a:srgbClr val="314899"/>
              </a:buClr>
              <a:buSzPts val="1200"/>
              <a:buFont typeface="Hind Siliguri Light"/>
              <a:buChar char="●"/>
            </a:pPr>
            <a:r>
              <a:rPr lang="es" sz="1200">
                <a:solidFill>
                  <a:srgbClr val="314899"/>
                </a:solidFill>
                <a:latin typeface="Hind Siliguri Light"/>
                <a:ea typeface="Hind Siliguri Light"/>
                <a:cs typeface="Hind Siliguri Light"/>
                <a:sym typeface="Hind Siliguri Light"/>
              </a:rPr>
              <a:t>Dentro del método hay que usar self para referirse a los elementos de la clase.</a:t>
            </a:r>
            <a:endParaRPr sz="1200">
              <a:solidFill>
                <a:srgbClr val="314899"/>
              </a:solidFill>
              <a:latin typeface="Hind Siliguri Light"/>
              <a:ea typeface="Hind Siliguri Light"/>
              <a:cs typeface="Hind Siliguri Light"/>
              <a:sym typeface="Hind Siliguri Light"/>
            </a:endParaRPr>
          </a:p>
          <a:p>
            <a:pPr indent="0" lvl="0" marL="0" marR="0" rtl="0" algn="just">
              <a:lnSpc>
                <a:spcPct val="100000"/>
              </a:lnSpc>
              <a:spcBef>
                <a:spcPts val="200"/>
              </a:spcBef>
              <a:spcAft>
                <a:spcPts val="0"/>
              </a:spcAft>
              <a:buNone/>
            </a:pPr>
            <a:r>
              <a:t/>
            </a:r>
            <a:endParaRPr sz="1200">
              <a:solidFill>
                <a:srgbClr val="314899"/>
              </a:solidFill>
              <a:latin typeface="Hind Siliguri Light"/>
              <a:ea typeface="Hind Siliguri Light"/>
              <a:cs typeface="Hind Siliguri Light"/>
              <a:sym typeface="Hind Siliguri Light"/>
            </a:endParaRPr>
          </a:p>
        </p:txBody>
      </p:sp>
      <p:sp>
        <p:nvSpPr>
          <p:cNvPr id="207" name="Google Shape;207;p34"/>
          <p:cNvSpPr txBox="1"/>
          <p:nvPr>
            <p:ph idx="1" type="body"/>
          </p:nvPr>
        </p:nvSpPr>
        <p:spPr>
          <a:xfrm>
            <a:off x="463500" y="834825"/>
            <a:ext cx="7815000" cy="342900"/>
          </a:xfrm>
          <a:prstGeom prst="rect">
            <a:avLst/>
          </a:prstGeom>
          <a:noFill/>
          <a:ln>
            <a:noFill/>
          </a:ln>
        </p:spPr>
        <p:txBody>
          <a:bodyPr anchorCtr="0" anchor="t" bIns="17150" lIns="34275" spcFirstLastPara="1" rIns="34275" wrap="square" tIns="17150">
            <a:noAutofit/>
          </a:bodyPr>
          <a:lstStyle/>
          <a:p>
            <a:pPr indent="0" lvl="0" marL="0" rtl="0" algn="l">
              <a:lnSpc>
                <a:spcPct val="100000"/>
              </a:lnSpc>
              <a:spcBef>
                <a:spcPts val="0"/>
              </a:spcBef>
              <a:spcAft>
                <a:spcPts val="0"/>
              </a:spcAft>
              <a:buClr>
                <a:srgbClr val="00B2AD"/>
              </a:buClr>
              <a:buSzPts val="3000"/>
              <a:buFont typeface="Hind Siliguri Medium"/>
              <a:buNone/>
            </a:pPr>
            <a:r>
              <a:rPr lang="es" sz="1800">
                <a:solidFill>
                  <a:srgbClr val="00B2AD"/>
                </a:solidFill>
              </a:rPr>
              <a:t>¿Cómo crear una clase?</a:t>
            </a:r>
            <a:endParaRPr sz="2000">
              <a:solidFill>
                <a:srgbClr val="00B2AD"/>
              </a:solidFill>
              <a:latin typeface="Hind Siliguri Medium"/>
              <a:ea typeface="Hind Siliguri Medium"/>
              <a:cs typeface="Hind Siliguri Medium"/>
              <a:sym typeface="Hind Siliguri Medium"/>
            </a:endParaRPr>
          </a:p>
        </p:txBody>
      </p:sp>
      <p:pic>
        <p:nvPicPr>
          <p:cNvPr descr="Interfaz de usuario gráfica, Aplicación&#10;&#10;Descripción generada automáticamente" id="208" name="Google Shape;208;p34"/>
          <p:cNvPicPr preferRelativeResize="0"/>
          <p:nvPr/>
        </p:nvPicPr>
        <p:blipFill rotWithShape="1">
          <a:blip r:embed="rId6">
            <a:alphaModFix/>
          </a:blip>
          <a:srcRect b="0" l="0" r="0" t="0"/>
          <a:stretch/>
        </p:blipFill>
        <p:spPr>
          <a:xfrm>
            <a:off x="5362225" y="1513425"/>
            <a:ext cx="2553275" cy="1644224"/>
          </a:xfrm>
          <a:prstGeom prst="rect">
            <a:avLst/>
          </a:prstGeom>
          <a:noFill/>
          <a:ln>
            <a:noFill/>
          </a:ln>
        </p:spPr>
      </p:pic>
      <p:pic>
        <p:nvPicPr>
          <p:cNvPr id="209" name="Google Shape;209;p34"/>
          <p:cNvPicPr preferRelativeResize="0"/>
          <p:nvPr/>
        </p:nvPicPr>
        <p:blipFill rotWithShape="1">
          <a:blip r:embed="rId7">
            <a:alphaModFix/>
          </a:blip>
          <a:srcRect b="0" l="0" r="0" t="0"/>
          <a:stretch/>
        </p:blipFill>
        <p:spPr>
          <a:xfrm>
            <a:off x="5479649" y="3528886"/>
            <a:ext cx="2435851" cy="360539"/>
          </a:xfrm>
          <a:prstGeom prst="rect">
            <a:avLst/>
          </a:prstGeom>
          <a:noFill/>
          <a:ln>
            <a:noFill/>
          </a:ln>
        </p:spPr>
      </p:pic>
      <p:sp>
        <p:nvSpPr>
          <p:cNvPr id="210" name="Google Shape;210;p34"/>
          <p:cNvSpPr txBox="1"/>
          <p:nvPr/>
        </p:nvSpPr>
        <p:spPr>
          <a:xfrm>
            <a:off x="140200" y="4699875"/>
            <a:ext cx="49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00B2AD"/>
                </a:solidFill>
                <a:latin typeface="Helvetica Neue"/>
                <a:ea typeface="Helvetica Neue"/>
                <a:cs typeface="Helvetica Neue"/>
                <a:sym typeface="Helvetica Neue"/>
              </a:rPr>
              <a:t>https://youtu.be/iliKayKaGtc </a:t>
            </a:r>
            <a:endParaRPr sz="100">
              <a:solidFill>
                <a:srgbClr val="00B2A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5"/>
          <p:cNvPicPr preferRelativeResize="0"/>
          <p:nvPr/>
        </p:nvPicPr>
        <p:blipFill rotWithShape="1">
          <a:blip r:embed="rId3">
            <a:alphaModFix/>
          </a:blip>
          <a:srcRect b="3212" l="0" r="0" t="7044"/>
          <a:stretch/>
        </p:blipFill>
        <p:spPr>
          <a:xfrm>
            <a:off x="0" y="0"/>
            <a:ext cx="9144000" cy="5143499"/>
          </a:xfrm>
          <a:prstGeom prst="rect">
            <a:avLst/>
          </a:prstGeom>
          <a:noFill/>
          <a:ln>
            <a:noFill/>
          </a:ln>
        </p:spPr>
      </p:pic>
      <p:sp>
        <p:nvSpPr>
          <p:cNvPr id="216" name="Google Shape;216;p35"/>
          <p:cNvSpPr txBox="1"/>
          <p:nvPr/>
        </p:nvSpPr>
        <p:spPr>
          <a:xfrm>
            <a:off x="311700" y="2060075"/>
            <a:ext cx="8520600" cy="7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rgbClr val="EFF1BF"/>
                </a:solidFill>
                <a:latin typeface="Montserrat ExtraBold"/>
                <a:ea typeface="Montserrat ExtraBold"/>
                <a:cs typeface="Montserrat ExtraBold"/>
                <a:sym typeface="Montserrat ExtraBold"/>
              </a:rPr>
              <a:t>Métodos</a:t>
            </a:r>
            <a:endParaRPr sz="3000">
              <a:solidFill>
                <a:srgbClr val="EFF1BF"/>
              </a:solidFill>
              <a:latin typeface="Montserrat ExtraBold"/>
              <a:ea typeface="Montserrat ExtraBold"/>
              <a:cs typeface="Montserrat ExtraBold"/>
              <a:sym typeface="Montserrat ExtraBold"/>
            </a:endParaRPr>
          </a:p>
        </p:txBody>
      </p:sp>
      <p:cxnSp>
        <p:nvCxnSpPr>
          <p:cNvPr id="217" name="Google Shape;217;p35"/>
          <p:cNvCxnSpPr/>
          <p:nvPr/>
        </p:nvCxnSpPr>
        <p:spPr>
          <a:xfrm>
            <a:off x="422625" y="2814550"/>
            <a:ext cx="4542900" cy="0"/>
          </a:xfrm>
          <a:prstGeom prst="straightConnector1">
            <a:avLst/>
          </a:prstGeom>
          <a:noFill/>
          <a:ln cap="flat" cmpd="sng" w="9525">
            <a:solidFill>
              <a:srgbClr val="00B2AD"/>
            </a:solidFill>
            <a:prstDash val="solid"/>
            <a:round/>
            <a:headEnd len="med" w="med" type="none"/>
            <a:tailEnd len="med" w="med" type="none"/>
          </a:ln>
        </p:spPr>
      </p:cxnSp>
      <p:pic>
        <p:nvPicPr>
          <p:cNvPr id="218" name="Google Shape;218;p35"/>
          <p:cNvPicPr preferRelativeResize="0"/>
          <p:nvPr/>
        </p:nvPicPr>
        <p:blipFill>
          <a:blip r:embed="rId4">
            <a:alphaModFix/>
          </a:blip>
          <a:stretch>
            <a:fillRect/>
          </a:stretch>
        </p:blipFill>
        <p:spPr>
          <a:xfrm>
            <a:off x="443025" y="425200"/>
            <a:ext cx="1407176" cy="646575"/>
          </a:xfrm>
          <a:prstGeom prst="rect">
            <a:avLst/>
          </a:prstGeom>
          <a:noFill/>
          <a:ln>
            <a:noFill/>
          </a:ln>
        </p:spPr>
      </p:pic>
      <p:sp>
        <p:nvSpPr>
          <p:cNvPr id="219" name="Google Shape;219;p35"/>
          <p:cNvSpPr txBox="1"/>
          <p:nvPr/>
        </p:nvSpPr>
        <p:spPr>
          <a:xfrm>
            <a:off x="443025" y="4581925"/>
            <a:ext cx="6414300" cy="51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04D93"/>
                </a:solidFill>
                <a:latin typeface="Montserrat Black"/>
                <a:ea typeface="Montserrat Black"/>
                <a:cs typeface="Montserrat Black"/>
                <a:sym typeface="Montserrat Black"/>
              </a:rPr>
              <a:t>binaia.es</a:t>
            </a:r>
            <a:endParaRPr sz="1100">
              <a:solidFill>
                <a:srgbClr val="F04D93"/>
              </a:solidFill>
              <a:latin typeface="Montserrat Black"/>
              <a:ea typeface="Montserrat Black"/>
              <a:cs typeface="Montserrat Black"/>
              <a:sym typeface="Montserrat Black"/>
            </a:endParaRPr>
          </a:p>
        </p:txBody>
      </p:sp>
      <p:sp>
        <p:nvSpPr>
          <p:cNvPr id="220" name="Google Shape;220;p35"/>
          <p:cNvSpPr txBox="1"/>
          <p:nvPr/>
        </p:nvSpPr>
        <p:spPr>
          <a:xfrm>
            <a:off x="6953250" y="2501975"/>
            <a:ext cx="1466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0">
                <a:solidFill>
                  <a:srgbClr val="EFF1BF"/>
                </a:solidFill>
                <a:latin typeface="Montserrat Black"/>
                <a:ea typeface="Montserrat Black"/>
                <a:cs typeface="Montserrat Black"/>
                <a:sym typeface="Montserrat Black"/>
              </a:rPr>
              <a:t>3</a:t>
            </a:r>
            <a:endParaRPr sz="15000">
              <a:solidFill>
                <a:srgbClr val="EFF1BF"/>
              </a:solidFill>
              <a:latin typeface="Montserrat Black"/>
              <a:ea typeface="Montserrat Black"/>
              <a:cs typeface="Montserrat Black"/>
              <a:sym typeface="Montserrat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